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60" r:id="rId5"/>
    <p:sldId id="258" r:id="rId6"/>
    <p:sldId id="272" r:id="rId7"/>
    <p:sldId id="261" r:id="rId8"/>
    <p:sldId id="273" r:id="rId9"/>
    <p:sldId id="274" r:id="rId10"/>
    <p:sldId id="265" r:id="rId11"/>
    <p:sldId id="266" r:id="rId12"/>
    <p:sldId id="267" r:id="rId13"/>
    <p:sldId id="264" r:id="rId14"/>
    <p:sldId id="271" r:id="rId15"/>
    <p:sldId id="26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0099"/>
    <a:srgbClr val="CCFFCC"/>
    <a:srgbClr val="99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-1020" y="-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FF99"/>
            </a:gs>
            <a:gs pos="0">
              <a:srgbClr val="CCFFCC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b20.tvoysadik.ru/" TargetMode="External"/><Relationship Id="rId2" Type="http://schemas.openxmlformats.org/officeDocument/2006/relationships/hyperlink" Target="mailto:mkdou20@uobgd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47645" y="2798620"/>
            <a:ext cx="8915399" cy="307327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3600" b="1" dirty="0">
                <a:solidFill>
                  <a:srgbClr val="99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ОСНОВНАЯ ОБЩЕОБРАЗОВАТЕЛЬНАЯ ПРОГРАММА – ОБРАЗОВАТЕЛЬНАЯ ПРОГРАММА ДОШКОЛЬНОГО ОБРАЗОВАНИЯ </a:t>
            </a:r>
            <a:r>
              <a:rPr lang="ru-RU" sz="3600" b="1" dirty="0" smtClean="0">
                <a:solidFill>
                  <a:srgbClr val="99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(ООП </a:t>
            </a:r>
            <a:r>
              <a:rPr lang="ru-RU" sz="3600" b="1" dirty="0">
                <a:solidFill>
                  <a:srgbClr val="99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ДО)</a:t>
            </a: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1177636" y="263169"/>
            <a:ext cx="1028789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муниципальное </a:t>
            </a:r>
            <a:r>
              <a:rPr lang="ru-RU" altLang="ru-RU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автономное дошкольное образовательное учреждение «Детский сад № 20»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623505, Свердловская область, Богдановичский район, село Троицкое, улица Ленина, 143, </a:t>
            </a:r>
            <a:endParaRPr lang="ru-RU" altLang="ru-RU" b="1" kern="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тел</a:t>
            </a:r>
            <a:r>
              <a:rPr lang="ru-RU" altLang="ru-RU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(34376)37-3-24, </a:t>
            </a:r>
            <a:r>
              <a:rPr lang="en-US" altLang="ru-RU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altLang="ru-RU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ru-RU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mail </a:t>
            </a:r>
            <a:r>
              <a:rPr lang="en-US" altLang="ru-RU" b="1" kern="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mkdou</a:t>
            </a:r>
            <a:r>
              <a:rPr lang="ru-RU" altLang="ru-RU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20@</a:t>
            </a:r>
            <a:r>
              <a:rPr lang="en-US" altLang="ru-RU" b="1" kern="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uobgd</a:t>
            </a:r>
            <a:r>
              <a:rPr lang="ru-RU" altLang="ru-RU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altLang="ru-RU" b="1" kern="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ru</a:t>
            </a:r>
            <a:r>
              <a:rPr lang="ru-RU" altLang="ru-RU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 адрес </a:t>
            </a:r>
            <a:r>
              <a:rPr lang="ru-RU" altLang="ru-RU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сайта: </a:t>
            </a:r>
            <a:r>
              <a:rPr lang="en-US" altLang="ru-RU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https://b20.tvoysadik.ru</a:t>
            </a:r>
            <a:r>
              <a:rPr lang="en-US" altLang="ru-RU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ru-RU" altLang="ru-RU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ru-RU" b="1" kern="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28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8585" y="624110"/>
            <a:ext cx="9346028" cy="85991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990099"/>
                </a:solidFill>
              </a:rPr>
              <a:t>Условия реализации ООП ДО</a:t>
            </a:r>
            <a:endParaRPr lang="ru-RU" b="1" dirty="0">
              <a:solidFill>
                <a:srgbClr val="990099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54440" y="1484026"/>
            <a:ext cx="4212236" cy="224852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rgbClr val="002060"/>
                </a:solidFill>
              </a:rPr>
              <a:t>Развивающая предметно-пространственная среда</a:t>
            </a:r>
            <a:r>
              <a:rPr lang="ru-RU" sz="1400" b="1" u="sng" dirty="0" smtClean="0">
                <a:solidFill>
                  <a:srgbClr val="002060"/>
                </a:solidFill>
              </a:rPr>
              <a:t>: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>
                <a:solidFill>
                  <a:srgbClr val="002060"/>
                </a:solidFill>
              </a:rPr>
              <a:t>-Обеспечивает возможность общения и совместной деятельности детей и взрослых, двигательной активности, возможности для уединения -Соответствует возрастным возможностям детей -Предполагает возможность изменений от образовательной ситуации -Доступность, безопасность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169638" y="1506511"/>
            <a:ext cx="3687581" cy="224852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rgbClr val="002060"/>
                </a:solidFill>
              </a:rPr>
              <a:t>Кадровые: </a:t>
            </a:r>
            <a:endParaRPr lang="ru-RU" sz="1400" b="1" u="sng" dirty="0" smtClean="0">
              <a:solidFill>
                <a:srgbClr val="002060"/>
              </a:solidFill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</a:rPr>
              <a:t>Педагоги </a:t>
            </a:r>
            <a:r>
              <a:rPr lang="ru-RU" sz="1400" dirty="0">
                <a:solidFill>
                  <a:srgbClr val="002060"/>
                </a:solidFill>
              </a:rPr>
              <a:t>первой квалификационной категории не менее 65% и высшей - не менее 20% Наличие специалистов: инструкторы по физическому воспитанию музыкальные руководители </a:t>
            </a:r>
            <a:r>
              <a:rPr lang="ru-RU" sz="1400" dirty="0" smtClean="0">
                <a:solidFill>
                  <a:srgbClr val="002060"/>
                </a:solidFill>
              </a:rPr>
              <a:t>педагог-психолог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54440" y="4212236"/>
            <a:ext cx="4212236" cy="227850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 smtClean="0">
                <a:solidFill>
                  <a:srgbClr val="002060"/>
                </a:solidFill>
              </a:rPr>
              <a:t>Финансовые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>
                <a:solidFill>
                  <a:srgbClr val="002060"/>
                </a:solidFill>
              </a:rPr>
              <a:t>- Обеспечивают возможность выполнения требований Стандарта. - Гарантия бесплатного - дошкольного образования за счет средств бюджетов бюджетной системы РФ в муниципальных организациях осуществляется на основе нормативов, определяемых органами государственной власти УР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169639" y="4212236"/>
            <a:ext cx="3687580" cy="211361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rgbClr val="002060"/>
                </a:solidFill>
              </a:rPr>
              <a:t>Материально-технические -</a:t>
            </a:r>
            <a:r>
              <a:rPr lang="ru-RU" sz="1400" dirty="0">
                <a:solidFill>
                  <a:srgbClr val="002060"/>
                </a:solidFill>
              </a:rPr>
              <a:t>Соответствуют санитарным нормам, правилам пожарной безопасности, возрастным и индивидуальным особенностям детей -Каждая группа имеет пространственную среду, оборудование, учебные комплекты в соответствии с возрастом детей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66676" y="3117954"/>
            <a:ext cx="3102962" cy="130414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2060"/>
                </a:solidFill>
              </a:rPr>
              <a:t>Сетевое взаимодействие на основе предоставления родителям выбора приоритетного направления развития ребенка</a:t>
            </a:r>
          </a:p>
        </p:txBody>
      </p:sp>
    </p:spTree>
    <p:extLst>
      <p:ext uri="{BB962C8B-B14F-4D97-AF65-F5344CB8AC3E}">
        <p14:creationId xmlns:p14="http://schemas.microsoft.com/office/powerpoint/2010/main" xmlns="" val="356105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289155" y="929390"/>
            <a:ext cx="3013023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Физическое развитие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804349" y="929390"/>
            <a:ext cx="2990537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Речевое развитие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484433" y="929390"/>
            <a:ext cx="3117954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Художественно- эстетическое развитие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14401" y="4212236"/>
            <a:ext cx="3470222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Социально- коммуникативное развитие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484433" y="4144780"/>
            <a:ext cx="3117954" cy="9818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Познавательное развитие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98230" y="2488367"/>
            <a:ext cx="7540052" cy="129290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Направления разностороннего развития </a:t>
            </a:r>
            <a:r>
              <a:rPr lang="ru-RU" sz="2400" b="1" dirty="0" smtClean="0">
                <a:solidFill>
                  <a:srgbClr val="002060"/>
                </a:solidFill>
              </a:rPr>
              <a:t>ребенка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>
                <a:solidFill>
                  <a:srgbClr val="002060"/>
                </a:solidFill>
              </a:rPr>
              <a:t>(образовательные области)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 flipH="1" flipV="1">
            <a:off x="3612630" y="1843790"/>
            <a:ext cx="539645" cy="6295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9" idx="0"/>
          </p:cNvCxnSpPr>
          <p:nvPr/>
        </p:nvCxnSpPr>
        <p:spPr>
          <a:xfrm flipV="1">
            <a:off x="6468256" y="1843790"/>
            <a:ext cx="7495" cy="6445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9009089" y="1843790"/>
            <a:ext cx="599606" cy="6295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3462727" y="3781269"/>
            <a:ext cx="996847" cy="4309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9009089" y="3781269"/>
            <a:ext cx="749508" cy="3635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5493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69975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990099"/>
                </a:solidFill>
              </a:rPr>
              <a:t>Образовательные области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4184" y="1394085"/>
            <a:ext cx="10672996" cy="5216577"/>
          </a:xfrm>
        </p:spPr>
        <p:txBody>
          <a:bodyPr>
            <a:normAutofit fontScale="92500"/>
          </a:bodyPr>
          <a:lstStyle/>
          <a:p>
            <a:r>
              <a:rPr lang="ru-RU" b="1" u="sng" dirty="0">
                <a:solidFill>
                  <a:srgbClr val="002060"/>
                </a:solidFill>
              </a:rPr>
              <a:t>Социально-коммуникативное развитие </a:t>
            </a:r>
            <a:r>
              <a:rPr lang="ru-RU" dirty="0"/>
              <a:t>направлено на усвоение норм и ценностей, принятых в обществе, включая моральные и нравственные ценности; развитие общения и взаимодействия ребенка со взрослыми и сверстниками; становление самостоятельности, целенаправленности и </a:t>
            </a:r>
            <a:r>
              <a:rPr lang="ru-RU" dirty="0" err="1"/>
              <a:t>саморегуляции</a:t>
            </a:r>
            <a:r>
              <a:rPr lang="ru-RU" dirty="0"/>
              <a:t> собственных действий; развитие социального и эмоционального интеллекта, эмоциональной отзывчивости, сопереживания, формирование готовности к совместной деятельности со сверстниками, формирование уважительного отношения и чувства принадлежности к своей семье и к сообществу детей и взрослых в Организации; формирование позитивных установок к различным видам труда и творчества; формирование основ безопасного поведения в быту, социуме, природе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b="1" u="sng" dirty="0">
                <a:solidFill>
                  <a:srgbClr val="002060"/>
                </a:solidFill>
              </a:rPr>
              <a:t>Познавательное развитие </a:t>
            </a:r>
            <a:r>
              <a:rPr lang="ru-RU" dirty="0"/>
              <a:t>предполагает развитие интересов детей, любознательности и познавательной мотивации; формирование познавательных действий, становление сознания; развитие воображения и творческой активности; формирование первичных представлений о себе, других людях, объектах окружающего мира, о свойствах и отношениях объектов окружающего мира (форме, цвете, размере, материале, звучании, ритме, темпе, количестве, числе, части и целом, пространстве и времени, движении и покое, причинах и следствиях и др.), о малой родине и Отечестве, представлений о социокультурных ценностях нашего народа, об отечественных традициях и праздниках, о планете Земля как общем доме людей, об особенностях ее природы, многообразии стран и народов мира</a:t>
            </a:r>
          </a:p>
        </p:txBody>
      </p:sp>
    </p:spTree>
    <p:extLst>
      <p:ext uri="{BB962C8B-B14F-4D97-AF65-F5344CB8AC3E}">
        <p14:creationId xmlns:p14="http://schemas.microsoft.com/office/powerpoint/2010/main" xmlns="" val="51244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9037" y="809469"/>
            <a:ext cx="10035576" cy="5101753"/>
          </a:xfrm>
        </p:spPr>
        <p:txBody>
          <a:bodyPr>
            <a:normAutofit fontScale="85000" lnSpcReduction="20000"/>
          </a:bodyPr>
          <a:lstStyle/>
          <a:p>
            <a:r>
              <a:rPr lang="ru-RU" b="1" u="sng" dirty="0">
                <a:solidFill>
                  <a:srgbClr val="002060"/>
                </a:solidFill>
              </a:rPr>
              <a:t>Речевое развитие в</a:t>
            </a:r>
            <a:r>
              <a:rPr lang="ru-RU" dirty="0"/>
              <a:t>ключает владение речью как средством общения и культуры; обогащение активного словаря; развитие связной, грамматически правильной диалогической и монологической речи; развитие речевого творчества; развитие звуковой и интонационной культуры речи, фонематического слуха; знакомство с книжной культурой, детской литературой, понимание на слух текстов различных жанров детской литературы; формирование звуковой аналитико- синтетической активности как предпосылки обучения грамоте. Художественно-эстетическое развитие предполагает развитие предпосылок ценностно-смыслового восприятия и понимания произведений искусства (словесного, музыкального, изобразительного), мира природы; становление эстетического отношения к окружающему миру; формирование элементарных представлений о видах искусства; восприятие музыки, художественной литературы, фольклора; стимулирование сопереживания персонажам художественных произведений; реализацию самостоятельной творческой деятельности детей (изобразительной, конструктивно-модельной, музыкальной и др.). </a:t>
            </a:r>
            <a:endParaRPr lang="ru-RU" dirty="0" smtClean="0"/>
          </a:p>
          <a:p>
            <a:r>
              <a:rPr lang="ru-RU" b="1" u="sng" dirty="0" smtClean="0">
                <a:solidFill>
                  <a:srgbClr val="002060"/>
                </a:solidFill>
              </a:rPr>
              <a:t>Физическое </a:t>
            </a:r>
            <a:r>
              <a:rPr lang="ru-RU" b="1" u="sng" dirty="0">
                <a:solidFill>
                  <a:srgbClr val="002060"/>
                </a:solidFill>
              </a:rPr>
              <a:t>развитие </a:t>
            </a:r>
            <a:r>
              <a:rPr lang="ru-RU" dirty="0"/>
              <a:t>включает приобретение опыта в следующих видах деятельности детей: двигательной, в том числе связанной с выполнением упражнений, направленных на развитие таких физических качеств, как координация и гибкость; способствующих правильному формированию опорно-двигательной системы организма, развитию равновесия, координации движения, крупной и мелкой моторики обеих рук, а также с правильным, не наносящем ущерба организму, выполнением основных движений (ходьба, бег, мягкие прыжки, повороты в обе стороны), формирование начальных представлений о некоторых видах спорта, овладение подвижными играми с правилами; становление целенаправленности и </a:t>
            </a:r>
            <a:r>
              <a:rPr lang="ru-RU" dirty="0" err="1"/>
              <a:t>саморегуляции</a:t>
            </a:r>
            <a:r>
              <a:rPr lang="ru-RU" dirty="0"/>
              <a:t> в двигательной сфере; становление ценностей здорового образа жизни, овладение его элементарными нормами и правилами (в питании, двигательном режиме, закаливании, при формировании полезных привычек и др.)</a:t>
            </a:r>
          </a:p>
        </p:txBody>
      </p:sp>
    </p:spTree>
    <p:extLst>
      <p:ext uri="{BB962C8B-B14F-4D97-AF65-F5344CB8AC3E}">
        <p14:creationId xmlns:p14="http://schemas.microsoft.com/office/powerpoint/2010/main" xmlns="" val="7447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8938" y="624110"/>
            <a:ext cx="10313231" cy="128089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990099"/>
                </a:solidFill>
              </a:rPr>
              <a:t>Услуги, направленные на повышение педагогической компетентности и культуры родителей (законных представителей) в вопросах воспитания и обучения: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58780" y="2133600"/>
            <a:ext cx="9645832" cy="3777622"/>
          </a:xfrm>
        </p:spPr>
        <p:txBody>
          <a:bodyPr/>
          <a:lstStyle/>
          <a:p>
            <a:pPr lvl="0">
              <a:buClr>
                <a:prstClr val="black">
                  <a:lumMod val="75000"/>
                  <a:lumOff val="25000"/>
                </a:prstClr>
              </a:buClr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собрания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 индивидуальные и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групповые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к участию в конкурсах, акциях, выставках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Наглядная информация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совместных праздников и развлечений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9588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3830" y="624110"/>
            <a:ext cx="10073389" cy="128089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990099"/>
                </a:solidFill>
              </a:rPr>
              <a:t>Предполагаемый результат реализации ООП ДО (целевые ориентиры)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4538" y="2133599"/>
            <a:ext cx="11152681" cy="4402111"/>
          </a:xfrm>
        </p:spPr>
        <p:txBody>
          <a:bodyPr>
            <a:noAutofit/>
          </a:bodyPr>
          <a:lstStyle/>
          <a:p>
            <a:pPr indent="0"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Владеет основными культурными способами деятельности </a:t>
            </a:r>
            <a:endParaRPr lang="ru-RU" b="1" dirty="0" smtClean="0">
              <a:solidFill>
                <a:schemeClr val="tx1"/>
              </a:solidFill>
            </a:endParaRPr>
          </a:p>
          <a:p>
            <a:pPr indent="0"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Проявляет инициативу и </a:t>
            </a:r>
            <a:r>
              <a:rPr lang="ru-RU" b="1" dirty="0" smtClean="0">
                <a:solidFill>
                  <a:schemeClr val="tx1"/>
                </a:solidFill>
              </a:rPr>
              <a:t>самостоятельность</a:t>
            </a:r>
          </a:p>
          <a:p>
            <a:pPr indent="0"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Положительно относится к миру, к людям, , самому себе, участвует в совместных играх, способен договариваться </a:t>
            </a:r>
            <a:endParaRPr lang="ru-RU" b="1" dirty="0" smtClean="0">
              <a:solidFill>
                <a:schemeClr val="tx1"/>
              </a:solidFill>
            </a:endParaRPr>
          </a:p>
          <a:p>
            <a:pPr indent="0"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Адекватно проявляет свои </a:t>
            </a:r>
            <a:r>
              <a:rPr lang="ru-RU" b="1" dirty="0" smtClean="0">
                <a:solidFill>
                  <a:schemeClr val="tx1"/>
                </a:solidFill>
              </a:rPr>
              <a:t>чувства</a:t>
            </a:r>
          </a:p>
          <a:p>
            <a:pPr indent="0"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Владеет </a:t>
            </a:r>
            <a:r>
              <a:rPr lang="ru-RU" b="1" dirty="0">
                <a:solidFill>
                  <a:schemeClr val="tx1"/>
                </a:solidFill>
              </a:rPr>
              <a:t>разными формами и видами игр </a:t>
            </a:r>
            <a:endParaRPr lang="ru-RU" b="1" dirty="0" smtClean="0">
              <a:solidFill>
                <a:schemeClr val="tx1"/>
              </a:solidFill>
            </a:endParaRPr>
          </a:p>
          <a:p>
            <a:pPr indent="0"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Хорошо </a:t>
            </a:r>
            <a:r>
              <a:rPr lang="ru-RU" b="1" dirty="0">
                <a:solidFill>
                  <a:schemeClr val="tx1"/>
                </a:solidFill>
              </a:rPr>
              <a:t>владеет устной речью, может выражать свои мысли и желания • Развита мелкая моторика </a:t>
            </a:r>
            <a:endParaRPr lang="ru-RU" b="1" dirty="0" smtClean="0">
              <a:solidFill>
                <a:schemeClr val="tx1"/>
              </a:solidFill>
            </a:endParaRPr>
          </a:p>
          <a:p>
            <a:pPr indent="0"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Способен к волевым усилиям , может следовать социальным нормам поведения в различных видах </a:t>
            </a:r>
            <a:r>
              <a:rPr lang="ru-RU" b="1" dirty="0" smtClean="0">
                <a:solidFill>
                  <a:schemeClr val="tx1"/>
                </a:solidFill>
              </a:rPr>
              <a:t>деятельности</a:t>
            </a:r>
          </a:p>
          <a:p>
            <a:pPr indent="0"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Соблюдает </a:t>
            </a:r>
            <a:r>
              <a:rPr lang="ru-RU" b="1" dirty="0">
                <a:solidFill>
                  <a:schemeClr val="tx1"/>
                </a:solidFill>
              </a:rPr>
              <a:t>правила безопасного поведения и личной гигиены </a:t>
            </a:r>
            <a:endParaRPr lang="ru-RU" b="1" dirty="0" smtClean="0">
              <a:solidFill>
                <a:schemeClr val="tx1"/>
              </a:solidFill>
            </a:endParaRPr>
          </a:p>
          <a:p>
            <a:pPr indent="0"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Проявляет </a:t>
            </a:r>
            <a:r>
              <a:rPr lang="ru-RU" b="1" dirty="0">
                <a:solidFill>
                  <a:schemeClr val="tx1"/>
                </a:solidFill>
              </a:rPr>
              <a:t>любознательность, интересуется причинно-следственными связями, склонен наблюдать , экспериментировать </a:t>
            </a:r>
            <a:endParaRPr lang="ru-RU" b="1" dirty="0" smtClean="0">
              <a:solidFill>
                <a:schemeClr val="tx1"/>
              </a:solidFill>
            </a:endParaRPr>
          </a:p>
          <a:p>
            <a:pPr indent="0"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0бладает начальными знаниями о себе, природном и социальном мире, в котором живет</a:t>
            </a:r>
          </a:p>
        </p:txBody>
      </p:sp>
    </p:spTree>
    <p:extLst>
      <p:ext uri="{BB962C8B-B14F-4D97-AF65-F5344CB8AC3E}">
        <p14:creationId xmlns:p14="http://schemas.microsoft.com/office/powerpoint/2010/main" xmlns="" val="293602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7569" y="581580"/>
            <a:ext cx="9740206" cy="1280890"/>
          </a:xfrm>
        </p:spPr>
        <p:txBody>
          <a:bodyPr>
            <a:normAutofit/>
          </a:bodyPr>
          <a:lstStyle/>
          <a:p>
            <a:pPr algn="just"/>
            <a:r>
              <a:rPr lang="ru-RU" sz="1600" b="1" dirty="0">
                <a:solidFill>
                  <a:srgbClr val="990099"/>
                </a:solidFill>
              </a:rPr>
              <a:t>ООП ДО разрабатывается в соответствии с нормативными правовыми документами федерального, регионального, муниципального уровня и уровня ДОУ: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9742" y="1182953"/>
            <a:ext cx="10947042" cy="472636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29.12.2012 N 273-ФЗ (ред. от 21.07.2014) "Об образовании в Российской Федерации" (с изм. и доп., вступ. в силу с 21.10.2014); </a:t>
            </a:r>
            <a:endParaRPr lang="ru-RU" sz="13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РФ от 30 августа 2013 г. № 1014 «Об утверждении Порядка организации и осуществления образовательной деятельности по основным общеобразовательным программам – образовательным программам дошкольного образования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0" indent="0">
              <a:spcBef>
                <a:spcPts val="0"/>
              </a:spcBef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Главного государственного санитарного врача РФ от 15 мая 2013 г. № 26 «Об утверждении СанПиН 2.4.1.3049-13 «Санитарно- эпидемиологические требования к устройству, содержанию и организации режима работы дошкольных образовательных организаций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0" indent="0">
              <a:spcBef>
                <a:spcPts val="0"/>
              </a:spcBef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науки РФ от 17 октября 2013 г. № 1155 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федерального государственного образовательного стандарта дошкольного образования»; </a:t>
            </a:r>
            <a:endParaRPr lang="ru-RU" sz="13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Российской Федерации (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России) 28 февраля 2014 год № 08-249 Департамент общего образования Комментарии к ФГОС дошкольного образования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spcBef>
                <a:spcPts val="0"/>
              </a:spcBef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Российской Федерации от 10 июля 2013 г. N 582 г. "Об утверждении Правил размещения на официальном сайте образовательной организации в информационно-телекоммуникационной сети "Интернет" и обновления информации об образовательной организации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0" indent="0">
              <a:spcBef>
                <a:spcPts val="0"/>
              </a:spcBef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Минобразования РФ от 26.05.99 п. 109/23-16 О введении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педагогической экспертизы и критериях оценки детских игр и игрушек; </a:t>
            </a:r>
            <a:endParaRPr lang="ru-RU" sz="13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Минобразования РФ от 14 декабря 2000 г. N 2 "Об организации работы логопедического пункта общеобразовательного учреждения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0" indent="0">
              <a:spcBef>
                <a:spcPts val="0"/>
              </a:spcBef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Министерства образования и науки РФ от 10 января 2014 г. № 08-10 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«План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 по обеспечению введения Федерального государственного образовательного стандарта дошкольного образования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0" indent="0">
              <a:spcBef>
                <a:spcPts val="0"/>
              </a:spcBef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Свердловской области от 26.02. 2013 г. № 223-ПП «Об утверждении плана мероприятий» («Дорожной карты») «Изменения в отраслях социальной сферы, направленные на повышение эффективности образования» в Свердловской области на 2013 – 2018 годы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0" indent="0">
              <a:spcBef>
                <a:spcPts val="0"/>
              </a:spcBef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МКУ «Управление образования городского округа Богданович» от 29 мая 2014 г. № 216 «О создании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Координационого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совета по подготовке и введению федерального государственного стандарта дошкольного образования (ФГОС ДО) в дошкольных организациях городского округа Богданович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0" indent="0">
              <a:spcBef>
                <a:spcPts val="0"/>
              </a:spcBef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Устав; </a:t>
            </a:r>
          </a:p>
          <a:p>
            <a:pPr marL="0" indent="0">
              <a:spcBef>
                <a:spcPts val="0"/>
              </a:spcBef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Локальные акты ДОУ.</a:t>
            </a:r>
          </a:p>
        </p:txBody>
      </p:sp>
    </p:spTree>
    <p:extLst>
      <p:ext uri="{BB962C8B-B14F-4D97-AF65-F5344CB8AC3E}">
        <p14:creationId xmlns:p14="http://schemas.microsoft.com/office/powerpoint/2010/main" xmlns="" val="372681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3673" y="624110"/>
            <a:ext cx="9480940" cy="1280890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990099"/>
                </a:solidFill>
              </a:rPr>
              <a:t>Цели </a:t>
            </a:r>
            <a:r>
              <a:rPr lang="ru-RU" b="1" dirty="0" smtClean="0">
                <a:solidFill>
                  <a:srgbClr val="990099"/>
                </a:solidFill>
              </a:rPr>
              <a:t> </a:t>
            </a:r>
            <a:r>
              <a:rPr lang="ru-RU" b="1" dirty="0">
                <a:solidFill>
                  <a:srgbClr val="990099"/>
                </a:solidFill>
              </a:rPr>
              <a:t>ООП ДО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68182" y="1496292"/>
            <a:ext cx="9512136" cy="5361708"/>
          </a:xfrm>
        </p:spPr>
        <p:txBody>
          <a:bodyPr>
            <a:normAutofit/>
          </a:bodyPr>
          <a:lstStyle/>
          <a:p>
            <a:pPr lvl="0" algn="just">
              <a:buNone/>
            </a:pPr>
            <a:endParaRPr lang="ru-RU" sz="2800" b="1" dirty="0" smtClean="0">
              <a:solidFill>
                <a:srgbClr val="002060"/>
              </a:solidFill>
            </a:endParaRPr>
          </a:p>
          <a:p>
            <a:pPr lvl="0" indent="-69850" algn="just">
              <a:buNone/>
            </a:pPr>
            <a:r>
              <a:rPr lang="ru-RU" sz="2800" dirty="0" smtClean="0"/>
              <a:t>разностороннее </a:t>
            </a:r>
            <a:r>
              <a:rPr lang="ru-RU" sz="2800" dirty="0" smtClean="0"/>
              <a:t>развитие ребенка в период </a:t>
            </a:r>
            <a:r>
              <a:rPr lang="ru-RU" sz="2800" dirty="0" smtClean="0"/>
              <a:t>дошкольного детства </a:t>
            </a:r>
            <a:r>
              <a:rPr lang="ru-RU" sz="2800" dirty="0" smtClean="0"/>
              <a:t>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традиций.</a:t>
            </a:r>
          </a:p>
          <a:p>
            <a:pPr>
              <a:buNone/>
            </a:pPr>
            <a:endParaRPr lang="ru-RU" sz="2800" dirty="0" smtClean="0"/>
          </a:p>
          <a:p>
            <a:endParaRPr lang="ru-RU" sz="28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 </a:t>
            </a:r>
            <a:endParaRPr lang="ru-RU" sz="28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380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8643" y="339297"/>
            <a:ext cx="9435969" cy="695024"/>
          </a:xfrm>
        </p:spPr>
        <p:txBody>
          <a:bodyPr/>
          <a:lstStyle/>
          <a:p>
            <a:r>
              <a:rPr lang="ru-RU" b="1" dirty="0">
                <a:solidFill>
                  <a:srgbClr val="990099"/>
                </a:solidFill>
              </a:rPr>
              <a:t>З</a:t>
            </a:r>
            <a:r>
              <a:rPr lang="ru-RU" b="1" dirty="0" smtClean="0">
                <a:solidFill>
                  <a:srgbClr val="990099"/>
                </a:solidFill>
              </a:rPr>
              <a:t>адачи </a:t>
            </a:r>
            <a:r>
              <a:rPr lang="ru-RU" b="1" dirty="0">
                <a:solidFill>
                  <a:srgbClr val="990099"/>
                </a:solidFill>
              </a:rPr>
              <a:t>ООП ДО</a:t>
            </a:r>
            <a:endParaRPr lang="ru-RU" dirty="0">
              <a:solidFill>
                <a:srgbClr val="990099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9331" y="1259174"/>
            <a:ext cx="10987790" cy="518659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обеспечить </a:t>
            </a:r>
            <a:r>
              <a:rPr lang="ru-RU" dirty="0" smtClean="0"/>
              <a:t>единое содержание ДО и планируемых результатов освоения образовательной программы ДО;</a:t>
            </a:r>
          </a:p>
          <a:p>
            <a:pPr lvl="0"/>
            <a:r>
              <a:rPr lang="ru-RU" dirty="0" smtClean="0"/>
              <a:t>приобщить детей к базовым ценностям российского народа — жизнь, достоинство, права и 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 взаимоуважение, историческая память и преемственность поколений, единство народов России, создание условий для формирования ценностного отношения к окружающему миру, становления опыта действий и поступков на основе осмысления ценностей;</a:t>
            </a:r>
          </a:p>
          <a:p>
            <a:pPr lvl="0"/>
            <a:r>
              <a:rPr lang="ru-RU" dirty="0" smtClean="0"/>
              <a:t>структурировать содержание образовательной деятельности на основе учета возрастных и индивидуальных особенностей развития;</a:t>
            </a:r>
          </a:p>
          <a:p>
            <a:pPr lvl="0"/>
            <a:r>
              <a:rPr lang="ru-RU" dirty="0" smtClean="0"/>
              <a:t>создать условия для равного доступа к образованию для всех детей дошкольного возраста с учетом разнообразия образовательных потребностей и индивидуальных возможностей;</a:t>
            </a:r>
          </a:p>
          <a:p>
            <a:pPr lvl="0"/>
            <a:r>
              <a:rPr lang="ru-RU" dirty="0" smtClean="0"/>
              <a:t>обеспечить охрану и укрепление физического и психического здоровья детей, в том числе их эмоционального благополучия;</a:t>
            </a:r>
          </a:p>
          <a:p>
            <a:pPr lvl="0"/>
            <a:r>
              <a:rPr lang="ru-RU" dirty="0" smtClean="0"/>
              <a:t>обеспечить развитие физических, личностных, нравственных качеств и основ патриотизма, интеллектуальных и художественно-творческих способностей ребенка, его инициативности, самостоятельности и ответственности;</a:t>
            </a:r>
          </a:p>
          <a:p>
            <a:pPr lvl="0"/>
            <a:r>
              <a:rPr lang="ru-RU" dirty="0" smtClean="0"/>
              <a:t>обеспечить психолого-педагогическую поддержку семьи и повышение компетентности родителей в вопросах воспитания, обучения и развития, охраны и укрепления здоровья детей, обеспечения их безопасности;</a:t>
            </a:r>
          </a:p>
          <a:p>
            <a:pPr lvl="0"/>
            <a:r>
              <a:rPr lang="ru-RU" dirty="0" smtClean="0"/>
              <a:t>обеспечить достижение детьми на этапе завершения ДО уровня развития, необходимого и достаточного для успешного освоения ими образовательных программ начального общего образования.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3907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76656"/>
          </a:xfrm>
        </p:spPr>
        <p:txBody>
          <a:bodyPr/>
          <a:lstStyle/>
          <a:p>
            <a:r>
              <a:rPr lang="ru-RU" b="1" dirty="0">
                <a:solidFill>
                  <a:srgbClr val="990099"/>
                </a:solidFill>
              </a:rPr>
              <a:t>Структура ООП ДО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4704" y="1528292"/>
            <a:ext cx="10586434" cy="4550535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Ссылки на ФОП ДО и парциальные программы</a:t>
            </a:r>
          </a:p>
          <a:p>
            <a:pPr marL="0" indent="0" algn="just">
              <a:buNone/>
            </a:pPr>
            <a:r>
              <a:rPr lang="ru-RU" b="1" dirty="0" smtClean="0"/>
              <a:t>В соответствии с требованиями ФГОС ДО и ФОП </a:t>
            </a:r>
            <a:r>
              <a:rPr lang="ru-RU" b="1" dirty="0" smtClean="0"/>
              <a:t>ДО основная </a:t>
            </a:r>
            <a:r>
              <a:rPr lang="ru-RU" b="1" dirty="0" smtClean="0"/>
              <a:t>общеобразовательная программа – образовательная программа дошкольного образования (далее – ООП ДО) состоит из трех разделов, каждый раздел подразумевает </a:t>
            </a:r>
            <a:r>
              <a:rPr lang="ru-RU" b="1" dirty="0"/>
              <a:t>обязательную часть и часть, формируемую участниками образовательных </a:t>
            </a:r>
            <a:r>
              <a:rPr lang="ru-RU" b="1" dirty="0" smtClean="0"/>
              <a:t>отношений.</a:t>
            </a:r>
          </a:p>
          <a:p>
            <a:pPr marL="0" indent="0" algn="just">
              <a:buNone/>
            </a:pPr>
            <a:r>
              <a:rPr lang="ru-RU" b="1" i="1" dirty="0"/>
              <a:t>1 раздел Целевой: </a:t>
            </a:r>
            <a:r>
              <a:rPr lang="ru-RU" dirty="0"/>
              <a:t>включает в себя пояснительную записку и планируемые результаты освоения программы. Результаты освоения образовательной программы представлены в виде целевых ориентиров дошкольного образования, которые представляют собой социально-нормативные возрастные характеристики возможных достижений </a:t>
            </a:r>
            <a:r>
              <a:rPr lang="ru-RU" dirty="0" smtClean="0"/>
              <a:t>ребенка </a:t>
            </a:r>
            <a:r>
              <a:rPr lang="ru-RU" dirty="0" smtClean="0"/>
              <a:t>на </a:t>
            </a:r>
            <a:r>
              <a:rPr lang="ru-RU" dirty="0"/>
              <a:t>этапе завершения уровня дошкольного образования. </a:t>
            </a:r>
            <a:r>
              <a:rPr lang="ru-RU" dirty="0" smtClean="0"/>
              <a:t>Так же </a:t>
            </a:r>
            <a:r>
              <a:rPr lang="ru-RU" dirty="0"/>
              <a:t>в целевом разделе представлены значимые для </a:t>
            </a:r>
            <a:r>
              <a:rPr lang="ru-RU" dirty="0" smtClean="0"/>
              <a:t>МАДОУ «Детский сад № 20» </a:t>
            </a:r>
            <a:r>
              <a:rPr lang="ru-RU" dirty="0"/>
              <a:t>характеристики реализации ООП ДО.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b="1" i="1" dirty="0"/>
              <a:t>2 раздел Содержательный: </a:t>
            </a:r>
            <a:r>
              <a:rPr lang="ru-RU" dirty="0"/>
              <a:t>представляет общее содержание Программы, обеспечивающее полноценное развитие личности детей по пяти образовательным областям: физическое развитие, социально-коммуникативное развитие, речевое развитие, познавательное развитие, художественно- эстетическое развитие, особенности взаимодействия педагогического коллектива с семьями воспитанников, а также особенности традиционных событий, праздников, мероприятий. </a:t>
            </a:r>
            <a:endParaRPr lang="ru-RU" dirty="0" smtClean="0"/>
          </a:p>
          <a:p>
            <a:pPr marL="0" indent="0" algn="just">
              <a:buNone/>
            </a:pPr>
            <a:r>
              <a:rPr lang="ru-RU" b="1" i="1" dirty="0" smtClean="0"/>
              <a:t> </a:t>
            </a:r>
            <a:r>
              <a:rPr lang="ru-RU" b="1" i="1" dirty="0"/>
              <a:t>3 раздел Организационный: </a:t>
            </a:r>
            <a:r>
              <a:rPr lang="ru-RU" dirty="0"/>
              <a:t>содержит описание материально-технического обеспечения Программы, включает распорядок и режим дня; календарный учебный график, учебный план и расписание непрерывной образовательной деятельности, особенности организации предметно-пространственной среды</a:t>
            </a:r>
          </a:p>
        </p:txBody>
      </p:sp>
    </p:spTree>
    <p:extLst>
      <p:ext uri="{BB962C8B-B14F-4D97-AF65-F5344CB8AC3E}">
        <p14:creationId xmlns:p14="http://schemas.microsoft.com/office/powerpoint/2010/main" xmlns="" val="1673739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484415" y="159121"/>
            <a:ext cx="1048591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Программа включает три основных раздела: целевой, содержательный и организационный.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Дополнительным разделом является краткая презентация основных сведений из Программы для родителей воспитанников.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400135" y="1187532"/>
          <a:ext cx="9154556" cy="5246201"/>
        </p:xfrm>
        <a:graphic>
          <a:graphicData uri="http://schemas.openxmlformats.org/drawingml/2006/table">
            <a:tbl>
              <a:tblPr/>
              <a:tblGrid>
                <a:gridCol w="1806641"/>
                <a:gridCol w="7347915"/>
              </a:tblGrid>
              <a:tr h="12714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Bookman Old Style" pitchFamily="18" charset="0"/>
                          <a:ea typeface="Times New Roman"/>
                        </a:rPr>
                        <a:t>Целевой раздел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39418" marR="39418" marT="39418" marB="394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Bookman Old Style" pitchFamily="18" charset="0"/>
                          <a:ea typeface="Times New Roman"/>
                        </a:rPr>
                        <a:t>Включает в себя пояснительную записку и планируемые результаты освоения программы. Результаты освоения образовательной программы представлены в виде целевых ориентиров образования в раннем детстве, целевых ориентиров дошкольного образования, которые представляют собой социально-нормативные возрастные характеристики возможных достижений ребенка на этапе завершения уровня дошкольного образования. Также входят подходы к проведению педагогической диагностики достижений планируемых результатов и значимые для разработки и реализации Программы характеристики — особенности развития детей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39418" marR="39418" marT="39418" marB="394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85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Bookman Old Style" pitchFamily="18" charset="0"/>
                          <a:ea typeface="Times New Roman"/>
                        </a:rPr>
                        <a:t>Содержательный раздел</a:t>
                      </a:r>
                      <a:endParaRPr lang="ru-RU" sz="12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39418" marR="39418" marT="39418" marB="394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Bookman Old Style" pitchFamily="18" charset="0"/>
                          <a:ea typeface="Times New Roman"/>
                        </a:rPr>
                        <a:t>Включает задачи и содержание образовательной деятельности для всех возрастных групп по пяти образовательным областям. Также в разделе описаны:</a:t>
                      </a:r>
                      <a:endParaRPr lang="ru-RU" sz="1200">
                        <a:latin typeface="Bookman Old Style" pitchFamily="18" charset="0"/>
                        <a:ea typeface="Times New Roman"/>
                      </a:endParaRPr>
                    </a:p>
                    <a:p>
                      <a:pPr marL="342900" lvl="0" indent="-342900"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формы, способы, методы реализации программы;</a:t>
                      </a:r>
                      <a:endParaRPr lang="ru-RU" sz="1200">
                        <a:latin typeface="Bookman Old Style" pitchFamily="18" charset="0"/>
                      </a:endParaRPr>
                    </a:p>
                    <a:p>
                      <a:pPr marL="342900" lvl="0" indent="-342900"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особенности образовательной деятельности разных видов и культурных практик;</a:t>
                      </a:r>
                      <a:endParaRPr lang="ru-RU" sz="1200">
                        <a:latin typeface="Bookman Old Style" pitchFamily="18" charset="0"/>
                      </a:endParaRPr>
                    </a:p>
                    <a:p>
                      <a:pPr marL="342900" lvl="0" indent="-342900"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способы поддержки детской инициативы;</a:t>
                      </a:r>
                      <a:endParaRPr lang="ru-RU" sz="1200">
                        <a:latin typeface="Bookman Old Style" pitchFamily="18" charset="0"/>
                      </a:endParaRPr>
                    </a:p>
                    <a:p>
                      <a:pPr marL="342900" lvl="0" indent="-342900"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взаимодействие педагогического коллектива с семьями;</a:t>
                      </a:r>
                      <a:endParaRPr lang="ru-RU" sz="1200">
                        <a:latin typeface="Bookman Old Style" pitchFamily="18" charset="0"/>
                      </a:endParaRPr>
                    </a:p>
                    <a:p>
                      <a:pPr marL="342900" lvl="0" indent="-342900"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коррекционно-развивающая работа;</a:t>
                      </a:r>
                      <a:endParaRPr lang="ru-RU" sz="1200">
                        <a:latin typeface="Bookman Old Style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Bookman Old Style" pitchFamily="18" charset="0"/>
                          <a:ea typeface="Times New Roman"/>
                        </a:rPr>
                        <a:t>рабочая программа воспитания</a:t>
                      </a:r>
                      <a:endParaRPr lang="ru-RU" sz="12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39418" marR="39418" marT="39418" marB="394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7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Bookman Old Style" pitchFamily="18" charset="0"/>
                          <a:ea typeface="Times New Roman"/>
                        </a:rPr>
                        <a:t>Организационный раздел</a:t>
                      </a:r>
                      <a:endParaRPr lang="ru-RU" sz="12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39418" marR="39418" marT="39418" marB="394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Bookman Old Style" pitchFamily="18" charset="0"/>
                          <a:ea typeface="Times New Roman"/>
                        </a:rPr>
                        <a:t>В организационный раздел включают: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</a:endParaRPr>
                    </a:p>
                    <a:p>
                      <a:pPr marL="342900" lvl="0" indent="-342900"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психолого-педагогические условия реализации Программы;</a:t>
                      </a:r>
                      <a:endParaRPr lang="ru-RU" sz="1200" dirty="0">
                        <a:latin typeface="Bookman Old Style" pitchFamily="18" charset="0"/>
                      </a:endParaRPr>
                    </a:p>
                    <a:p>
                      <a:pPr marL="342900" lvl="0" indent="-342900"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особенности организации развивающей предметно-пространственной среды;</a:t>
                      </a:r>
                      <a:endParaRPr lang="ru-RU" sz="1200" dirty="0">
                        <a:latin typeface="Bookman Old Style" pitchFamily="18" charset="0"/>
                      </a:endParaRPr>
                    </a:p>
                    <a:p>
                      <a:pPr marL="342900" lvl="0" indent="-342900"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материально-техническое обеспечение Программы и обеспеченность методическими материалами и средствами обучения и воспитания;</a:t>
                      </a:r>
                      <a:endParaRPr lang="ru-RU" sz="1200" dirty="0">
                        <a:latin typeface="Bookman Old Style" pitchFamily="18" charset="0"/>
                      </a:endParaRPr>
                    </a:p>
                    <a:p>
                      <a:pPr marL="342900" lvl="0" indent="-342900"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примерный перечень литературных, музыкальных, художественных, анимационных произведений для реализации Программы;</a:t>
                      </a:r>
                      <a:endParaRPr lang="ru-RU" sz="1200" dirty="0">
                        <a:latin typeface="Bookman Old Style" pitchFamily="18" charset="0"/>
                      </a:endParaRPr>
                    </a:p>
                    <a:p>
                      <a:pPr marL="342900" lvl="0" indent="-342900"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кадровое обеспечение;</a:t>
                      </a:r>
                      <a:endParaRPr lang="ru-RU" sz="1200" dirty="0">
                        <a:latin typeface="Bookman Old Style" pitchFamily="18" charset="0"/>
                      </a:endParaRPr>
                    </a:p>
                    <a:p>
                      <a:pPr marL="342900" lvl="0" indent="-342900"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режим и распорядок дня в возрастных группах;</a:t>
                      </a:r>
                      <a:endParaRPr lang="ru-RU" sz="1200" dirty="0">
                        <a:latin typeface="Bookman Old Style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Bookman Old Style" pitchFamily="18" charset="0"/>
                          <a:ea typeface="Times New Roman"/>
                        </a:rPr>
                        <a:t>календарный план воспитательной работы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39418" marR="39418" marT="39418" marB="394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671145" y="431362"/>
            <a:ext cx="10231821" cy="5858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Обязательная часть Программы разработана в соответствии с ФГОС ДО и ФОП ДО.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Часть, формируемая участниками образовательных отношений, представлена: 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парциальной программой дошкольного образования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9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9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СамоЦвет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9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», 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разработанной с учетом специфики региональных особенностей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MT"/>
                <a:cs typeface="Arial" pitchFamily="34" charset="0"/>
              </a:rPr>
              <a:t> Среднего Урала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авторы: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MT"/>
                <a:cs typeface="Arial" pitchFamily="34" charset="0"/>
              </a:rPr>
              <a:t> О.А. Трофимова, О.В. Толстикова, Н.В. Дягилева, О.В. Закревская.</a:t>
            </a:r>
            <a:endParaRPr kumimoji="0" lang="ru-RU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Содержание Программы обеспечивает развитие личности, мотивации и способностей детей в различных видах деятельности и охватывает следующие структурные единицы, представляющие определенные направления развития и образования детей (далее — образовательные области):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социально-коммуникативное развитие;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познавательное развитие;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речевое развитие;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художественно-эстетическое развитие;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физическое развитие.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684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617074" y="579653"/>
            <a:ext cx="9175533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99009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Организация режима пребывания детей в детском саду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990099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Режим работы: 10,5-часовое пребывание воспитанников при 5-дневной рабочей неделе.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Работа по реализации Программы проводится в течение года и делится на два периода: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0" lvl="0" indent="1071563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первый период (с 1 сентября по 31 мая);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0" lvl="0" indent="1071563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второй период (с 1 июня по 31 августа).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Организация жизни детей опирается на определенный суточный режим, который представляет собой рациональное чередование отрезков сна и бодрствования в соответствии с физиологическими обоснованиями. При организации режима учитываются рекомендации СанПиН и СП, видовая принадлежность детского сада, сезонные особенности, а также региональные рекомендации специалистов в области охраны и укрепления здоровья детей.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Режим дня составлен для каждой возрастной группы на холодный и теплый периоды, учтены функциональные возможности детей, а также ведущий вид деятельности — игра. Кроме того, учитывается потребность родителей в гибком режиме пребывания детей в ДОО, особенно в период адаптации.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639616" y="4633301"/>
          <a:ext cx="10263347" cy="1650352"/>
        </p:xfrm>
        <a:graphic>
          <a:graphicData uri="http://schemas.openxmlformats.org/drawingml/2006/table">
            <a:tbl>
              <a:tblPr/>
              <a:tblGrid>
                <a:gridCol w="1466098"/>
                <a:gridCol w="1466098"/>
                <a:gridCol w="1466098"/>
                <a:gridCol w="1466098"/>
                <a:gridCol w="1466098"/>
                <a:gridCol w="1466098"/>
                <a:gridCol w="1466759"/>
              </a:tblGrid>
              <a:tr h="768469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Возрастная категория группы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9208" marR="39208" marT="39208" marB="3920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Группа раннего дошкольного возраста</a:t>
                      </a:r>
                    </a:p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(1,5-2 года)</a:t>
                      </a:r>
                    </a:p>
                  </a:txBody>
                  <a:tcPr marL="7842" marR="7842" marT="7842" marB="784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Группа раннего дошкольного возраста</a:t>
                      </a:r>
                    </a:p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(2-3 года)</a:t>
                      </a:r>
                    </a:p>
                  </a:txBody>
                  <a:tcPr marL="39208" marR="39208" marT="39208" marB="3920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Группа младшего дошкольного возраста</a:t>
                      </a:r>
                    </a:p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(3–4 года)</a:t>
                      </a:r>
                    </a:p>
                  </a:txBody>
                  <a:tcPr marL="39208" marR="39208" marT="39208" marB="3920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Группа среднего дошкольного возраста</a:t>
                      </a:r>
                    </a:p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(4–5 лет)</a:t>
                      </a:r>
                    </a:p>
                  </a:txBody>
                  <a:tcPr marL="39208" marR="39208" marT="39208" marB="3920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Группа старшего дошкольного возраста</a:t>
                      </a:r>
                    </a:p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(5–6 лет)</a:t>
                      </a:r>
                    </a:p>
                  </a:txBody>
                  <a:tcPr marL="39208" marR="39208" marT="39208" marB="3920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Группа подготовительная дошкольного возраста</a:t>
                      </a:r>
                    </a:p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(6–7 лет)</a:t>
                      </a:r>
                    </a:p>
                  </a:txBody>
                  <a:tcPr marL="39208" marR="39208" marT="39208" marB="3920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437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Количество возрастных групп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9208" marR="39208" marT="39208" marB="3920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7842" marR="7842" marT="7842" marB="784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9208" marR="39208" marT="39208" marB="3920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9208" marR="39208" marT="39208" marB="3920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9208" marR="39208" marT="39208" marB="3920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9208" marR="39208" marT="39208" marB="3920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9208" marR="39208" marT="39208" marB="3920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2017986" y="279480"/>
            <a:ext cx="9869223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99009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Возрастные и иные категории детей, на которых ориентирована Программа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990099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Организация образовательного процесса имеет следующие особенности: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36575" indent="2667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457200" algn="l"/>
                <a:tab pos="803275" algn="l"/>
              </a:tabLst>
            </a:pPr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 МАДОУ «Детский сад № 20» функционируют 6 возрастных групп.</a:t>
            </a:r>
          </a:p>
          <a:p>
            <a:pPr marL="536575" indent="2667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457200" algn="l"/>
                <a:tab pos="803275" algn="l"/>
              </a:tabLst>
            </a:pPr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Действует </a:t>
            </a:r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система физкультурно-оздоровительной работы.</a:t>
            </a:r>
            <a:endParaRPr lang="ru-RU" sz="16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536575" indent="2667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457200" algn="l"/>
                <a:tab pos="803275" algn="l"/>
              </a:tabLst>
            </a:pPr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Используется региональный компонент в образовательном процессе.</a:t>
            </a:r>
          </a:p>
          <a:p>
            <a:pPr marL="536575" indent="2667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457200" algn="l"/>
                <a:tab pos="803275" algn="l"/>
              </a:tabLst>
            </a:pPr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Оказывается помощь детям, родителям, педагогическим работникам и социуму со стороны социально-психологической службы.</a:t>
            </a:r>
          </a:p>
          <a:p>
            <a:pPr marL="536575" indent="2667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457200" algn="l"/>
                <a:tab pos="803275" algn="l"/>
              </a:tabLst>
            </a:pPr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Создана система </a:t>
            </a:r>
            <a:r>
              <a:rPr lang="ru-RU" sz="16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медико</a:t>
            </a:r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– </a:t>
            </a:r>
            <a:r>
              <a:rPr lang="ru-RU" sz="16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психолого</a:t>
            </a:r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-педагогического сопровождения детей. Используется модель личностно-ориентированного подхода при взаимодействии взрослого и ребенка.</a:t>
            </a:r>
          </a:p>
          <a:p>
            <a:pPr marL="536575" indent="2667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457200" algn="l"/>
                <a:tab pos="803275" algn="l"/>
              </a:tabLst>
            </a:pPr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Реализ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ация образовательных программ с применением электронного обучения и дистанционных образовательных технологий.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</TotalTime>
  <Words>1357</Words>
  <Application>Microsoft Office PowerPoint</Application>
  <PresentationFormat>Произвольный</PresentationFormat>
  <Paragraphs>141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Легкий дым</vt:lpstr>
      <vt:lpstr>ОСНОВНАЯ ОБЩЕОБРАЗОВАТЕЛЬНАЯ ПРОГРАММА – ОБРАЗОВАТЕЛЬНАЯ ПРОГРАММА ДОШКОЛЬНОГО ОБРАЗОВАНИЯ (ООП ДО)</vt:lpstr>
      <vt:lpstr>ООП ДО разрабатывается в соответствии с нормативными правовыми документами федерального, регионального, муниципального уровня и уровня ДОУ:</vt:lpstr>
      <vt:lpstr>Цели  ООП ДО</vt:lpstr>
      <vt:lpstr>Задачи ООП ДО</vt:lpstr>
      <vt:lpstr>Структура ООП ДО</vt:lpstr>
      <vt:lpstr>Слайд 6</vt:lpstr>
      <vt:lpstr>Слайд 7</vt:lpstr>
      <vt:lpstr>Слайд 8</vt:lpstr>
      <vt:lpstr>Слайд 9</vt:lpstr>
      <vt:lpstr>Условия реализации ООП ДО</vt:lpstr>
      <vt:lpstr>Слайд 11</vt:lpstr>
      <vt:lpstr>Образовательные области</vt:lpstr>
      <vt:lpstr>Слайд 13</vt:lpstr>
      <vt:lpstr>Услуги, направленные на повышение педагогической компетентности и культуры родителей (законных представителей) в вопросах воспитания и обучения:</vt:lpstr>
      <vt:lpstr>Предполагаемый результат реализации ООП ДО (целевые ориентиры)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lenovo</cp:lastModifiedBy>
  <cp:revision>18</cp:revision>
  <dcterms:created xsi:type="dcterms:W3CDTF">2016-08-31T09:37:00Z</dcterms:created>
  <dcterms:modified xsi:type="dcterms:W3CDTF">2024-12-03T11:46:46Z</dcterms:modified>
</cp:coreProperties>
</file>