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72" r:id="rId7"/>
    <p:sldId id="261" r:id="rId8"/>
    <p:sldId id="273" r:id="rId9"/>
    <p:sldId id="274" r:id="rId10"/>
    <p:sldId id="265" r:id="rId11"/>
    <p:sldId id="266" r:id="rId12"/>
    <p:sldId id="267" r:id="rId13"/>
    <p:sldId id="264" r:id="rId14"/>
    <p:sldId id="271" r:id="rId15"/>
    <p:sldId id="275" r:id="rId16"/>
    <p:sldId id="276" r:id="rId17"/>
    <p:sldId id="26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0099"/>
    <a:srgbClr val="CCFFCC"/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66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FF99"/>
            </a:gs>
            <a:gs pos="0">
              <a:srgbClr val="CCFFCC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20.tvoysadik.ru/" TargetMode="External"/><Relationship Id="rId2" Type="http://schemas.openxmlformats.org/officeDocument/2006/relationships/hyperlink" Target="mailto:mkdou20@uobgd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47645" y="2798620"/>
            <a:ext cx="8915399" cy="3073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ОСНОВНАЯ ОБЩЕОБРАЗОВАТЕЛЬНАЯ ПРОГРАММА – ОБРАЗОВАТЕЛЬНАЯ ПРОГРАММА ДОШКОЛЬНОГО ОБРАЗОВАНИЯ </a:t>
            </a:r>
            <a:r>
              <a:rPr lang="ru-RU" sz="3600" b="1" dirty="0" smtClean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(ООП </a:t>
            </a:r>
            <a:r>
              <a:rPr lang="ru-RU" sz="3600" b="1" dirty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ДО)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77636" y="263169"/>
            <a:ext cx="102878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«Детский сад № 20»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623505, Свердловская область, Богдановичский район, село Троицкое, улица Ленина, 143,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тел. (34376)37-3-24, 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mail 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mkdou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20@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uobgd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адрес сайта: 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https://b20.tvoysadik.ru/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8585" y="624110"/>
            <a:ext cx="9346028" cy="85991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990099"/>
                </a:solidFill>
              </a:rPr>
              <a:t>Условия реализации ООП ДО</a:t>
            </a:r>
            <a:endParaRPr lang="ru-RU" b="1" dirty="0">
              <a:solidFill>
                <a:srgbClr val="990099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4440" y="1484026"/>
            <a:ext cx="4212236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Развивающая предметно-пространственная среда</a:t>
            </a:r>
            <a:r>
              <a:rPr lang="ru-RU" sz="1400" b="1" u="sng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-Обеспечивает возможность общения и совместной деятельности детей и взрослых, двигательной активности, возможности для уединения -Соответствует возрастным возможностям детей -Предполагает возможность изменений от образовательной ситуации -Доступность, безопасность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69638" y="1506511"/>
            <a:ext cx="3687581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Кадровые: </a:t>
            </a:r>
            <a:endParaRPr lang="ru-RU" sz="1400" b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Педагоги </a:t>
            </a:r>
            <a:r>
              <a:rPr lang="ru-RU" sz="1400" dirty="0">
                <a:solidFill>
                  <a:srgbClr val="002060"/>
                </a:solidFill>
              </a:rPr>
              <a:t>первой квалификационной категории не менее 65% и высшей - не менее 20% Наличие специалистов: инструкторы по физическому воспитанию музыкальные руководители </a:t>
            </a:r>
            <a:r>
              <a:rPr lang="ru-RU" sz="1400" dirty="0" smtClean="0">
                <a:solidFill>
                  <a:srgbClr val="002060"/>
                </a:solidFill>
              </a:rPr>
              <a:t>педагог-психолог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4440" y="4212236"/>
            <a:ext cx="4212236" cy="22785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002060"/>
                </a:solidFill>
              </a:rPr>
              <a:t>Финансовые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 Обеспечивают возможность выполнения требований Стандарта. - Гарантия бесплатного - дошкольного образования за счет средств бюджетов бюджетной системы РФ в муниципальных организациях осуществляется на основе нормативов, определяемых органами государственной власти УР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69639" y="4212236"/>
            <a:ext cx="3687580" cy="21136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Материально-технические -</a:t>
            </a:r>
            <a:r>
              <a:rPr lang="ru-RU" sz="1400" dirty="0">
                <a:solidFill>
                  <a:srgbClr val="002060"/>
                </a:solidFill>
              </a:rPr>
              <a:t>Соответствуют санитарным нормам, правилам пожарной безопасности, возрастным и индивидуальным особенностям детей -Каждая группа имеет пространственную среду, оборудование, учебные комплекты в соответствии с возрастом детей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66676" y="3117954"/>
            <a:ext cx="3102962" cy="13041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Сетевое взаимодействие на основе предоставления родителям выбора приоритетного направления развития ребенка</a:t>
            </a:r>
          </a:p>
        </p:txBody>
      </p:sp>
    </p:spTree>
    <p:extLst>
      <p:ext uri="{BB962C8B-B14F-4D97-AF65-F5344CB8AC3E}">
        <p14:creationId xmlns="" xmlns:p14="http://schemas.microsoft.com/office/powerpoint/2010/main" val="356105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89155" y="929390"/>
            <a:ext cx="3013023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Физическое развитие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04349" y="929390"/>
            <a:ext cx="2990537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Речевое развитие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84433" y="929390"/>
            <a:ext cx="311795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Художественно- эстетическое развитие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1" y="4212236"/>
            <a:ext cx="3470222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Социально- коммуникативное развитие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84433" y="4144780"/>
            <a:ext cx="3117954" cy="9818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Познавательное развитие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98230" y="2488367"/>
            <a:ext cx="7540052" cy="12929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Направления разностороннего развития </a:t>
            </a:r>
            <a:r>
              <a:rPr lang="ru-RU" sz="2400" b="1" dirty="0" smtClean="0">
                <a:solidFill>
                  <a:srgbClr val="002060"/>
                </a:solidFill>
              </a:rPr>
              <a:t>ребенка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(образовательные области)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612630" y="1843790"/>
            <a:ext cx="539645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0"/>
          </p:cNvCxnSpPr>
          <p:nvPr/>
        </p:nvCxnSpPr>
        <p:spPr>
          <a:xfrm flipV="1">
            <a:off x="6468256" y="1843790"/>
            <a:ext cx="7495" cy="644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9009089" y="1843790"/>
            <a:ext cx="599606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62727" y="3781269"/>
            <a:ext cx="996847" cy="430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9009089" y="3781269"/>
            <a:ext cx="749508" cy="363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549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997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990099"/>
                </a:solidFill>
              </a:rPr>
              <a:t>Образовательные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4184" y="1394085"/>
            <a:ext cx="10672996" cy="5216577"/>
          </a:xfrm>
        </p:spPr>
        <p:txBody>
          <a:bodyPr>
            <a:normAutofit fontScale="925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u="sng" dirty="0">
                <a:solidFill>
                  <a:srgbClr val="002060"/>
                </a:solidFill>
              </a:rPr>
              <a:t>Познавательное развитие </a:t>
            </a:r>
            <a:r>
              <a:rPr lang="ru-RU" dirty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</a:t>
            </a:r>
          </a:p>
        </p:txBody>
      </p:sp>
    </p:spTree>
    <p:extLst>
      <p:ext uri="{BB962C8B-B14F-4D97-AF65-F5344CB8AC3E}">
        <p14:creationId xmlns="" xmlns:p14="http://schemas.microsoft.com/office/powerpoint/2010/main" val="5124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9037" y="809469"/>
            <a:ext cx="10035576" cy="510175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Речевое развитие в</a:t>
            </a:r>
            <a:r>
              <a:rPr lang="ru-RU" dirty="0"/>
              <a:t>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 синтетической активности как предпосылки обучения грамоте. Художественно-эстетическое развитие 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 </a:t>
            </a:r>
            <a:endParaRPr lang="ru-RU" dirty="0" smtClean="0"/>
          </a:p>
          <a:p>
            <a:r>
              <a:rPr lang="ru-RU" b="1" u="sng" dirty="0" smtClean="0">
                <a:solidFill>
                  <a:srgbClr val="002060"/>
                </a:solidFill>
              </a:rPr>
              <a:t>Физическое </a:t>
            </a:r>
            <a:r>
              <a:rPr lang="ru-RU" b="1" u="sng" dirty="0">
                <a:solidFill>
                  <a:srgbClr val="002060"/>
                </a:solidFill>
              </a:rPr>
              <a:t>развитие </a:t>
            </a:r>
            <a:r>
              <a:rPr lang="ru-RU" dirty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</a:t>
            </a:r>
          </a:p>
        </p:txBody>
      </p:sp>
    </p:spTree>
    <p:extLst>
      <p:ext uri="{BB962C8B-B14F-4D97-AF65-F5344CB8AC3E}">
        <p14:creationId xmlns="" xmlns:p14="http://schemas.microsoft.com/office/powerpoint/2010/main" val="744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79600" y="214313"/>
            <a:ext cx="10312400" cy="12811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990099"/>
                </a:solidFill>
              </a:rPr>
              <a:t>Характеристика взаимодействия педагогического коллектива с семьями </a:t>
            </a:r>
            <a:r>
              <a:rPr lang="ru-RU" sz="2800" b="1" dirty="0" smtClean="0">
                <a:solidFill>
                  <a:srgbClr val="990099"/>
                </a:solidFill>
              </a:rPr>
              <a:t>воспитанников</a:t>
            </a:r>
            <a:endParaRPr lang="ru-RU" sz="2800" b="1" dirty="0">
              <a:solidFill>
                <a:srgbClr val="990099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384012" y="1363296"/>
            <a:ext cx="9617240" cy="4951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Основная цель взаимодействия педагогов с семьей – обеспечить:</a:t>
            </a:r>
            <a:endParaRPr kumimoji="0" lang="ru-RU" sz="13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психолого-педагогическую поддержку семьи и повышение компетентности родителей в вопросах образования, охраны и укрепления здоровья детей младенческого, раннего и дошкольного возраста;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единство подходов к воспитанию и обучению детей в условиях ДОО и семьи;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повышение воспитательного потенциала семьи.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3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Основными задачами взаимодействия детского сада с семьей являются:</a:t>
            </a:r>
            <a:endParaRPr kumimoji="0" lang="ru-RU" sz="13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информировать родителей и общественность относительно целей ДО, общих для всего образовательного пространства Российской Федерации, о мерах господдержки семьям, имеющим детей дошкольного возраста, а также об образовательной программе, реализуемой в ДОО;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просвещение родителей, повышение их правовой, психолого-педагогической компетентности в вопросах охраны и укрепления здоровья, развития и образования детей;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способствовать развитию ответственного и осознанного родительства как базовой основы благополучия семьи;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построить взаимодействие в форме сотрудничества и установления партнерских отношений с родителями детей младенческого, раннего и дошкольного возраста для решения образовательных задач;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3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вовлекать родителей в образовательный процесс.</a:t>
            </a:r>
            <a:endParaRPr kumimoji="0" lang="ru-RU" sz="13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58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392074" y="112553"/>
            <a:ext cx="104132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основу совместной деятельности семьи и дошкольного учреждения заложены следующие принципы: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приоритет семьи в воспитании, обучении и развитии ребенка;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открытость;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взаимное доверие, уважение и доброжелательность во взаимоотношениях педагогов и родителей;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индивидуально-дифференцированный подход к каждой семье;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возрастосообразность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r>
              <a:rPr lang="ru-RU" sz="1600" dirty="0" smtClean="0"/>
              <a:t> </a:t>
            </a:r>
            <a:endParaRPr lang="ru-RU" sz="1600" dirty="0" smtClean="0"/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Благодаря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разностороннему взаимодействию ДОО с родителями своих воспитанников повышается качество образовательного процесса и происходит сближение всех участников образовательного процесса, развивается творческий потенциал детей и нереализованный потенциал взрослых.</a:t>
            </a:r>
          </a:p>
          <a:p>
            <a:pPr indent="45085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Важный момент в формировании традиций в учреждении — совместное проведение народных праздников, посиделок в гостиной. Ежегодно проводятся мероприятия, в которых родители принимают активное участие.</a:t>
            </a:r>
          </a:p>
          <a:p>
            <a:pPr indent="45085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b="1" dirty="0" smtClean="0">
                <a:solidFill>
                  <a:srgbClr val="99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практические формы взаимодействия </a:t>
            </a:r>
            <a:endParaRPr lang="ru-RU" sz="1600" b="1" dirty="0" smtClean="0">
              <a:solidFill>
                <a:srgbClr val="99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085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600" b="1" dirty="0" smtClean="0">
                <a:solidFill>
                  <a:srgbClr val="99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МАДОУ </a:t>
            </a:r>
            <a:r>
              <a:rPr lang="ru-RU" sz="1600" b="1" dirty="0" smtClean="0">
                <a:solidFill>
                  <a:srgbClr val="99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«Детский сад № 20» с семьей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55844" y="4118960"/>
          <a:ext cx="10454186" cy="2569565"/>
        </p:xfrm>
        <a:graphic>
          <a:graphicData uri="http://schemas.openxmlformats.org/drawingml/2006/table">
            <a:tbl>
              <a:tblPr/>
              <a:tblGrid>
                <a:gridCol w="2528827"/>
                <a:gridCol w="7925359"/>
              </a:tblGrid>
              <a:tr h="238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Этапы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Формы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Знакомство с семьей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Встречи-знакомства, анкетирование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Информирование родителей о ходе образовательной деятельности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Дни открытых дверей, индивидуальные и групповые консультации, родительские собрания, информационные стенды, создание памяток, сайт ДОО, организация выставок детского творчества, приглашение родителей на детские концерты и праздники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Просвещение родителей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Лекции, семинары, семинары-практикумы, мастер-классы, тренинги, создание родительской библиотеки в группах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Совместная деятельность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Привлечение родителей к участию в занятиях, акциях, экскурсиях, конкурсах, субботниках, в детской исследовательской и проектной деятельности, в разработке проектов, кружковой работе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5894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/>
            <a:r>
              <a:rPr lang="ru-RU" dirty="0" smtClean="0"/>
              <a:t> </a:t>
            </a:r>
            <a:r>
              <a:rPr lang="ru-RU" b="1" dirty="0" smtClean="0">
                <a:solidFill>
                  <a:srgbClr val="990099"/>
                </a:solidFill>
              </a:rPr>
              <a:t>Взаимодействие с родителями воспитанников строится по следующим направлениям </a:t>
            </a:r>
            <a:r>
              <a:rPr lang="ru-RU" b="1" dirty="0" smtClean="0">
                <a:solidFill>
                  <a:srgbClr val="990099"/>
                </a:solidFill>
              </a:rPr>
              <a:t>работы</a:t>
            </a:r>
          </a:p>
          <a:p>
            <a:pPr eaLnBrk="0" fontAlgn="base" hangingPunct="0"/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9615" y="665839"/>
          <a:ext cx="10276766" cy="1520994"/>
        </p:xfrm>
        <a:graphic>
          <a:graphicData uri="http://schemas.openxmlformats.org/drawingml/2006/table">
            <a:tbl>
              <a:tblPr/>
              <a:tblGrid>
                <a:gridCol w="3944206"/>
                <a:gridCol w="6332560"/>
              </a:tblGrid>
              <a:tr h="171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Название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направления0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Содержание работы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9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Диагностико-аналитическое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направление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Включает получение и анализ данных: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 семье каждого обучающегося, ее запросах в отношении охраны здоровья и развития ребенка;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 уровне психолого-педагогической компетентности родителей;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планирование работы с семьей с учетом результатов проведенного анализа;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согласование воспитательных задач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46911" y="2195812"/>
          <a:ext cx="10249470" cy="4396740"/>
        </p:xfrm>
        <a:graphic>
          <a:graphicData uri="http://schemas.openxmlformats.org/drawingml/2006/table">
            <a:tbl>
              <a:tblPr/>
              <a:tblGrid>
                <a:gridCol w="3916910"/>
                <a:gridCol w="633256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Просветительское направление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Просвещение родителей по вопросам: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особенностей психофизиологического и психического развития детей младенческого, раннего и дошкольного возраста;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выбора эффективных методов обучения и воспитания детей определенного возраста;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ознакомления с актуальной информацией о государственной политике в области дошкольного образования, включая информирование о мерах господдержки семьям с детьми дошкольного возраста;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информирования об особенностях реализуемой в ДОО образовательной программы;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условий пребывания ребенка в группе ДОО;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содержания и методов образовательной работы с детьми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Консультационное направление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Консультирование родителей: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 вопросам их взаимодействия с ребенком, преодоления возникающих проблем воспитания и обучения детей, в том числе с особыми образовательными потребностями (ООП) в условиях семьи;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 особенностях поведения и взаимодействия ребенка со сверстниками и педагогом;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 возникающих проблемных ситуациях;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 способах воспитания и построения продуктивного взаимодействия с детьми младенческого, раннего и дошкольного возраста;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 способах организации и участия в детских деятельностях, об образовательном процессе и др.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830" y="624110"/>
            <a:ext cx="10073389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990099"/>
                </a:solidFill>
              </a:rPr>
              <a:t>Предполагаемый результат реализации ООП ДО (целевые ориентиры)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459" y="1937983"/>
            <a:ext cx="10996134" cy="4597728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Владеет основными культурными способами деятельности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Проявляет инициативу и </a:t>
            </a:r>
            <a:r>
              <a:rPr lang="ru-RU" dirty="0" smtClean="0">
                <a:solidFill>
                  <a:schemeClr val="tx1"/>
                </a:solidFill>
              </a:rPr>
              <a:t>самостоятельность</a:t>
            </a: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Положительно относится к миру, к людям, , самому себе, участвует в совместных играх, способен договариваться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Адекватно проявляет свои </a:t>
            </a:r>
            <a:r>
              <a:rPr lang="ru-RU" dirty="0" smtClean="0">
                <a:solidFill>
                  <a:schemeClr val="tx1"/>
                </a:solidFill>
              </a:rPr>
              <a:t>чувства</a:t>
            </a: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Владеет </a:t>
            </a:r>
            <a:r>
              <a:rPr lang="ru-RU" dirty="0">
                <a:solidFill>
                  <a:schemeClr val="tx1"/>
                </a:solidFill>
              </a:rPr>
              <a:t>разными формами и видами игр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Хорошо </a:t>
            </a:r>
            <a:r>
              <a:rPr lang="ru-RU" dirty="0">
                <a:solidFill>
                  <a:schemeClr val="tx1"/>
                </a:solidFill>
              </a:rPr>
              <a:t>владеет устной речью, может выражать свои мысли и желания • Развита мелкая моторика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Способен к волевым усилиям , может следовать социальным нормам поведения в различных видах </a:t>
            </a:r>
            <a:r>
              <a:rPr lang="ru-RU" dirty="0" smtClean="0">
                <a:solidFill>
                  <a:schemeClr val="tx1"/>
                </a:solidFill>
              </a:rPr>
              <a:t>деятельности</a:t>
            </a: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Соблюдает </a:t>
            </a:r>
            <a:r>
              <a:rPr lang="ru-RU" dirty="0">
                <a:solidFill>
                  <a:schemeClr val="tx1"/>
                </a:solidFill>
              </a:rPr>
              <a:t>правила безопасного поведения и личной гигиены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Проявляет </a:t>
            </a:r>
            <a:r>
              <a:rPr lang="ru-RU" dirty="0">
                <a:solidFill>
                  <a:schemeClr val="tx1"/>
                </a:solidFill>
              </a:rPr>
              <a:t>любознательность, интересуется причинно-следственными связями, склонен наблюдать , экспериментировать </a:t>
            </a:r>
            <a:endParaRPr lang="ru-RU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бладает </a:t>
            </a:r>
            <a:r>
              <a:rPr lang="ru-RU" dirty="0">
                <a:solidFill>
                  <a:schemeClr val="tx1"/>
                </a:solidFill>
              </a:rPr>
              <a:t>начальными знаниями о себе, природном и социальном мире, в котором живет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293602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569" y="581580"/>
            <a:ext cx="9740206" cy="1280890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>
                <a:solidFill>
                  <a:srgbClr val="990099"/>
                </a:solidFill>
              </a:rPr>
              <a:t>ООП ДО разрабатывается в соответствии с нормативными правовыми документами федерального, регионального, муниципального уровня и уровня ДОУ: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406" y="1182953"/>
            <a:ext cx="10947042" cy="47263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N 273-ФЗ (ред. от 21.07.2014) "Об образовании в Российской Федерации" (с изм. и доп., вступ. в силу с 21.10.2014);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30 августа 2013 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РФ от 15 мая 2013 г. № 26 «Об утверждении СанПиН 2.4.1.3049-13 «Санитарно- эпидемиологические требования к устройству, содержанию и организации режима работы дошкольных образовательных организаций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17 октября 2013 г. № 1155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дошкольного образования»;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28 февраля 2014 год № 08-249 Департамент общего образования Комментарии к ФГОС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июля 2013 г. N 582 г. "Об утверждении Правил размещения на официальном сайте образовательной организации в информационно-телекоммуникационной сети "Интернет" и обновления информации об образовательной организации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Минобразования РФ от 26.05.99 п. 109/23-16 О введении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педагогической экспертизы и критериях оценки детских игр и игрушек;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Минобразования РФ от 14 декабря 2000 г. N 2 "Об организации работы логопедического пункта общеобразовательного учреждения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РФ от 10 января 2014 г. № 08-10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«План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по обеспечению введения Федерального государственного образовательного стандарта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26.02. 2013 г. № 223-ПП «Об утверждении плана мероприятий» («Дорожной карты») «Изменения в отраслях социальной сферы, направленные на повышение эффективности образования» в Свердловской области на 2013 – 2018 годы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МКУ «Управление образования городского округа Богданович» от 29 мая 2014 г. № 216 «О создании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совета по подготовке и введению федерального государственного стандарта дошкольного образования (ФГОС ДО) в дошкольных организациях городского округа Богданович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Устав; 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ДОУ.</a:t>
            </a:r>
          </a:p>
        </p:txBody>
      </p:sp>
    </p:spTree>
    <p:extLst>
      <p:ext uri="{BB962C8B-B14F-4D97-AF65-F5344CB8AC3E}">
        <p14:creationId xmlns="" xmlns:p14="http://schemas.microsoft.com/office/powerpoint/2010/main" val="372681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673" y="624110"/>
            <a:ext cx="9480940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990099"/>
                </a:solidFill>
              </a:rPr>
              <a:t>Цели </a:t>
            </a:r>
            <a:r>
              <a:rPr lang="ru-RU" b="1" dirty="0" smtClean="0">
                <a:solidFill>
                  <a:srgbClr val="990099"/>
                </a:solidFill>
              </a:rPr>
              <a:t> </a:t>
            </a:r>
            <a:r>
              <a:rPr lang="ru-RU" b="1" dirty="0">
                <a:solidFill>
                  <a:srgbClr val="990099"/>
                </a:solidFill>
              </a:rPr>
              <a:t>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8182" y="1496292"/>
            <a:ext cx="9512136" cy="5361708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lvl="0" indent="-69850" algn="just">
              <a:buNone/>
            </a:pPr>
            <a:r>
              <a:rPr lang="ru-RU" sz="2800" dirty="0" smtClean="0"/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738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643" y="339297"/>
            <a:ext cx="9435969" cy="695024"/>
          </a:xfrm>
        </p:spPr>
        <p:txBody>
          <a:bodyPr/>
          <a:lstStyle/>
          <a:p>
            <a:r>
              <a:rPr lang="ru-RU" b="1" dirty="0">
                <a:solidFill>
                  <a:srgbClr val="990099"/>
                </a:solidFill>
              </a:rPr>
              <a:t>З</a:t>
            </a:r>
            <a:r>
              <a:rPr lang="ru-RU" b="1" dirty="0" smtClean="0">
                <a:solidFill>
                  <a:srgbClr val="990099"/>
                </a:solidFill>
              </a:rPr>
              <a:t>адачи </a:t>
            </a:r>
            <a:r>
              <a:rPr lang="ru-RU" b="1" dirty="0">
                <a:solidFill>
                  <a:srgbClr val="990099"/>
                </a:solidFill>
              </a:rPr>
              <a:t>ООП ДО</a:t>
            </a:r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331" y="1259174"/>
            <a:ext cx="10987790" cy="51865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обеспечить единое содержание ДО и планируемых результатов освоения образовательной программы ДО;</a:t>
            </a:r>
          </a:p>
          <a:p>
            <a:pPr lvl="0"/>
            <a:r>
              <a:rPr lang="ru-RU" dirty="0" smtClean="0"/>
              <a:t>приобщить детей к базовым ценностям российского народа — жизнь, достоинство, права и 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 взаимоуважение, историческая память и преемственность поколений, единство народов России, создание условий для формирования ценностного отношения к окружающему миру, становления опыта действий и поступков на основе осмысления ценностей;</a:t>
            </a:r>
          </a:p>
          <a:p>
            <a:pPr lvl="0"/>
            <a:r>
              <a:rPr lang="ru-RU" dirty="0" smtClean="0"/>
              <a:t>структурировать содержание образовательной деятельности на основе учета возрастных и индивидуальных особенностей развития;</a:t>
            </a:r>
          </a:p>
          <a:p>
            <a:pPr lvl="0"/>
            <a:r>
              <a:rPr lang="ru-RU" dirty="0" smtClean="0"/>
              <a:t>создать условия для равного доступа к образованию для всех детей дошкольного возраста с учетом разнообразия образовательных потребностей и индивидуальных возможностей;</a:t>
            </a:r>
          </a:p>
          <a:p>
            <a:pPr lvl="0"/>
            <a:r>
              <a:rPr lang="ru-RU" dirty="0" smtClean="0"/>
              <a:t>обеспечить охрану и укрепление физического и психического здоровья детей, в том числе их эмоционального благополучия;</a:t>
            </a:r>
          </a:p>
          <a:p>
            <a:pPr lvl="0"/>
            <a:r>
              <a:rPr lang="ru-RU" dirty="0" smtClean="0"/>
              <a:t>обеспечить развитие физических, личностных, нравственных качеств и основ патриотизма, интеллектуальных и художественно-творческих способностей ребенка, его инициативности, самостоятельности и ответственности;</a:t>
            </a:r>
          </a:p>
          <a:p>
            <a:pPr lvl="0"/>
            <a:r>
              <a:rPr lang="ru-RU" dirty="0" smtClean="0"/>
              <a:t>обеспечить психолого-педагогическую поддержку семьи и повышение компетентности родителей в вопросах воспитания, обучения и развития, охраны и укрепления здоровья детей, обеспечения их безопасности;</a:t>
            </a:r>
          </a:p>
          <a:p>
            <a:pPr lvl="0"/>
            <a:r>
              <a:rPr lang="ru-RU" dirty="0" smtClean="0"/>
              <a:t>обеспечить достижение детьми на этапе завершения ДО уровня развития, необходимого и достаточного для успешного освоения ими образовательных программ начального общего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90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ru-RU" b="1" dirty="0">
                <a:solidFill>
                  <a:srgbClr val="990099"/>
                </a:solidFill>
              </a:rPr>
              <a:t>Структура 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704" y="1528292"/>
            <a:ext cx="10586434" cy="45505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Ссылки на ФОП ДО и парциальные программы</a:t>
            </a:r>
          </a:p>
          <a:p>
            <a:pPr marL="0" indent="0" algn="just">
              <a:buNone/>
            </a:pPr>
            <a:r>
              <a:rPr lang="ru-RU" b="1" dirty="0" smtClean="0"/>
              <a:t>В соответствии с требованиями ФГОС ДО и ФОП ДО основная общеобразовательная программа – образовательная программа дошкольного образования (далее – ООП ДО) состоит из трех разделов, каждый раздел подразумевает </a:t>
            </a:r>
            <a:r>
              <a:rPr lang="ru-RU" b="1" dirty="0"/>
              <a:t>обязательную часть и часть, формируемую участниками образовательных </a:t>
            </a:r>
            <a:r>
              <a:rPr lang="ru-RU" b="1" dirty="0" smtClean="0"/>
              <a:t>отношений.</a:t>
            </a:r>
          </a:p>
          <a:p>
            <a:pPr marL="0" indent="0" algn="just">
              <a:buNone/>
            </a:pPr>
            <a:r>
              <a:rPr lang="ru-RU" b="1" i="1" dirty="0"/>
              <a:t>1 раздел Целевой: </a:t>
            </a:r>
            <a:r>
              <a:rPr lang="ru-RU" dirty="0"/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</a:t>
            </a:r>
            <a:r>
              <a:rPr lang="ru-RU" dirty="0" smtClean="0"/>
              <a:t>ребенка на </a:t>
            </a:r>
            <a:r>
              <a:rPr lang="ru-RU" dirty="0"/>
              <a:t>этапе завершения уровня дошкольного образования. </a:t>
            </a:r>
            <a:r>
              <a:rPr lang="ru-RU" dirty="0" smtClean="0"/>
              <a:t>Так же </a:t>
            </a:r>
            <a:r>
              <a:rPr lang="ru-RU" dirty="0"/>
              <a:t>в целевом разделе представлены значимые для </a:t>
            </a:r>
            <a:r>
              <a:rPr lang="ru-RU" dirty="0" smtClean="0"/>
              <a:t>МАДОУ «Детский сад № 20» </a:t>
            </a:r>
            <a:r>
              <a:rPr lang="ru-RU" dirty="0"/>
              <a:t>характеристики реализации ООП ДО.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i="1" dirty="0"/>
              <a:t>2 раздел Содержательный: </a:t>
            </a:r>
            <a:r>
              <a:rPr lang="ru-RU" dirty="0"/>
              <a:t>представляет общее содержание Программы, обеспечивающее полноценное развитие личности детей по пяти образовательным областям: физическое развитие, социально-коммуникативное развитие, речевое развитие, познавательное развитие, художественно- эстетическое развитие, особенности взаимодействия педагогического коллектива с семьями воспитанников, а также особенности традиционных событий, праздников, мероприятий.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i="1" dirty="0" smtClean="0"/>
              <a:t> </a:t>
            </a:r>
            <a:r>
              <a:rPr lang="ru-RU" b="1" i="1" dirty="0"/>
              <a:t>3 раздел Организационный: </a:t>
            </a:r>
            <a:r>
              <a:rPr lang="ru-RU" dirty="0"/>
              <a:t>содержит описание материально-технического обеспечения Программы, включает распорядок и режим дня; календарный учебный график, учебный план и расписание непрерывной образовательной деятельности, особенности организации предметно-пространственной среды</a:t>
            </a:r>
          </a:p>
        </p:txBody>
      </p:sp>
    </p:spTree>
    <p:extLst>
      <p:ext uri="{BB962C8B-B14F-4D97-AF65-F5344CB8AC3E}">
        <p14:creationId xmlns="" xmlns:p14="http://schemas.microsoft.com/office/powerpoint/2010/main" val="16737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84415" y="159121"/>
            <a:ext cx="104859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включает три основных раздела: целевой, содержательный и организационный.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Дополнительным разделом является краткая презентация основных сведений из Программы для родителей воспитанников.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400135" y="1187532"/>
          <a:ext cx="9154556" cy="5246201"/>
        </p:xfrm>
        <a:graphic>
          <a:graphicData uri="http://schemas.openxmlformats.org/drawingml/2006/table">
            <a:tbl>
              <a:tblPr/>
              <a:tblGrid>
                <a:gridCol w="1806641"/>
                <a:gridCol w="7347915"/>
              </a:tblGrid>
              <a:tr h="1271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Целевой раздел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Включает в себя пояснительную записку и планируемые результаты освоения программы. Результаты освоения образовательной программы представлены в виде целевых ориентиров образования в раннем детстве,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 этапе завершения уровня дошкольного образования. Также входят подходы к проведению педагогической диагностики достижений планируемых результатов и значимые для разработки и реализации Программы характеристики — особенности развития детей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8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Содержательный раздел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Включает задачи и содержание образовательной деятельности для всех возрастных групп по пяти образовательным областям. Также в разделе описаны: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формы, способы, методы реализации программы;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особенности образовательной деятельности разных видов и культурных практик;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способы поддержки детской инициативы;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взаимодействие педагогического коллектива с семьями;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коррекционно-развивающая работа;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рабочая программа воспитания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Организационный раздел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 организационный раздел включают: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психолого-педагогические условия реализации Программы;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особенности организации развивающей предметно-пространственной среды;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материально-техническое обеспечение Программы и обеспеченность методическими материалами и средствами обучения и воспитания;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примерный перечень литературных, музыкальных, художественных, анимационных произведений для реализации Программы;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кадровое обеспечение;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режим и распорядок дня в возрастных группах;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календарный план воспитательной работы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671145" y="431362"/>
            <a:ext cx="10231821" cy="585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Обязательная часть Программы разработана в соответствии с ФГОС ДО и ФОП ДО.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Часть, формируемая участниками образовательных отношений, представлена: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парциальной программой дошкольного образования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СамоЦвет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разработанной с учетом специфики региональных особенностей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Среднего Урала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авторы: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О.А. Трофимова, О.В. Толстикова, Н.В. Дягилева, О.В. Закревская.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Содержание Программы обеспечивает развитие личности, мотивации и способностей детей в различных видах деятельности и охватывает следующие структурные единицы, представляющие определенные направления развития и образования детей (далее — образовательные области):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социально-коммуникативное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познавательное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речевое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художественно-эстетическое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физическое развитие.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68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617074" y="579653"/>
            <a:ext cx="917553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режима пребывания детей в детском саду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Режим работы: 10,5-часовое пребывание воспитанников при 5-дневной рабочей неделе.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по реализации Программы проводится в течение года и делится на два периода: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0715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первый период (с 1 сентября по 31 мая);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0715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период (с 1 июня по 31 августа).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жизни детей опирается на определенный суточный режим, который представляет собой рациональное чередование отрезков сна и бодрствования в соответствии с физиологическими обоснованиями. При организации режима учитываются рекомендации СанПиН и СП, видовая принадлежность детского сада, сезонные особенности, а также региональные рекомендации специалистов в области охраны и укрепления здоровья детей.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Режим дня составлен для каждой возрастной группы на холодный и теплый периоды, учтены функциональные возможности детей, а также ведущий вид деятельности — игра. Кроме того, учитывается потребность родителей в гибком режиме пребывания детей в ДОО, особенно в период адаптации.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39616" y="4633301"/>
          <a:ext cx="10263347" cy="1650352"/>
        </p:xfrm>
        <a:graphic>
          <a:graphicData uri="http://schemas.openxmlformats.org/drawingml/2006/table">
            <a:tbl>
              <a:tblPr/>
              <a:tblGrid>
                <a:gridCol w="1466098"/>
                <a:gridCol w="1466098"/>
                <a:gridCol w="1466098"/>
                <a:gridCol w="1466098"/>
                <a:gridCol w="1466098"/>
                <a:gridCol w="1466098"/>
                <a:gridCol w="1466759"/>
              </a:tblGrid>
              <a:tr h="76846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Возрастная категория группы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раннего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(1,5-2 года)</a:t>
                      </a:r>
                    </a:p>
                  </a:txBody>
                  <a:tcPr marL="7842" marR="7842" marT="7842" marB="784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раннего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(2-3 года)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младшего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(3–4 года)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среднего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(4–5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старшего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(5–6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подготовительная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(6–7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3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возрастных групп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7842" marR="7842" marT="7842" marB="784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017986" y="279480"/>
            <a:ext cx="986922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Возрастные и иные категории детей, на которых ориентирована Программа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образовательного процесса имеет следующие особенности: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МАДОУ «Детский сад № 20» функционируют 6 возрастных групп.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Действует система физкультурно-оздоровительной работы.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Используется региональный компонент в образовательном процессе.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Оказывается помощь детям, родителям, педагогическим работникам и социуму со стороны социально-психологической службы.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Создана система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медико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психолого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-педагогического сопровождения детей. Используется модель личностно-ориентированного подхода при взаимодействии взрослого и ребенка.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Реализ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ация образовательных программ с применением электронного обучения и дистанционных образовательных технологий.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1386</Words>
  <Application>Microsoft Office PowerPoint</Application>
  <PresentationFormat>Произвольный</PresentationFormat>
  <Paragraphs>193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ОСНОВНАЯ ОБЩЕОБРАЗОВАТЕЛЬНАЯ ПРОГРАММА – ОБРАЗОВАТЕЛЬНАЯ ПРОГРАММА ДОШКОЛЬНОГО ОБРАЗОВАНИЯ (ООП ДО)</vt:lpstr>
      <vt:lpstr>ООП ДО разрабатывается в соответствии с нормативными правовыми документами федерального, регионального, муниципального уровня и уровня ДОУ:</vt:lpstr>
      <vt:lpstr>Цели  ООП ДО</vt:lpstr>
      <vt:lpstr>Задачи ООП ДО</vt:lpstr>
      <vt:lpstr>Структура ООП ДО</vt:lpstr>
      <vt:lpstr>Слайд 6</vt:lpstr>
      <vt:lpstr>Слайд 7</vt:lpstr>
      <vt:lpstr>Слайд 8</vt:lpstr>
      <vt:lpstr>Слайд 9</vt:lpstr>
      <vt:lpstr>Условия реализации ООП ДО</vt:lpstr>
      <vt:lpstr>Слайд 11</vt:lpstr>
      <vt:lpstr>Образовательные области</vt:lpstr>
      <vt:lpstr>Слайд 13</vt:lpstr>
      <vt:lpstr>Характеристика взаимодействия педагогического коллектива с семьями воспитанников</vt:lpstr>
      <vt:lpstr>Слайд 15</vt:lpstr>
      <vt:lpstr>Слайд 16</vt:lpstr>
      <vt:lpstr>Предполагаемый результат реализации ООП ДО (целевые ориентиры)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24</cp:revision>
  <dcterms:created xsi:type="dcterms:W3CDTF">2016-08-31T09:37:00Z</dcterms:created>
  <dcterms:modified xsi:type="dcterms:W3CDTF">2024-12-04T04:13:38Z</dcterms:modified>
</cp:coreProperties>
</file>