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2" r:id="rId3"/>
    <p:sldId id="260" r:id="rId4"/>
    <p:sldId id="258" r:id="rId5"/>
    <p:sldId id="272" r:id="rId6"/>
    <p:sldId id="261" r:id="rId7"/>
    <p:sldId id="273" r:id="rId8"/>
    <p:sldId id="274" r:id="rId9"/>
    <p:sldId id="265" r:id="rId10"/>
    <p:sldId id="266" r:id="rId11"/>
    <p:sldId id="267" r:id="rId12"/>
    <p:sldId id="264" r:id="rId13"/>
    <p:sldId id="271" r:id="rId14"/>
    <p:sldId id="263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99"/>
    <a:srgbClr val="CCFFCC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0" d="100"/>
          <a:sy n="80" d="100"/>
        </p:scale>
        <p:origin x="378" y="-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FF99"/>
            </a:gs>
            <a:gs pos="0">
              <a:srgbClr val="CCFFCC"/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b20.tvoysadik.ru/" TargetMode="External"/><Relationship Id="rId2" Type="http://schemas.openxmlformats.org/officeDocument/2006/relationships/hyperlink" Target="mailto:mkdou20@uobgd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47645" y="2798620"/>
            <a:ext cx="8915399" cy="307327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3600" b="1" dirty="0">
                <a:solidFill>
                  <a:srgbClr val="990099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ОСНОВНАЯ ОБЩЕОБРАЗОВАТЕЛЬНАЯ ПРОГРАММА – ОБРАЗОВАТЕЛЬНАЯ ПРОГРАММА ДОШКОЛЬНОГО ОБРАЗОВАНИЯ (ООП ДО)</a:t>
            </a: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1177636" y="263169"/>
            <a:ext cx="1028789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«Детский сад № 20»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623505, Свердловская область, Богдановичский район, село Троицкое, улица Ленина, 143, 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тел. (34376)37-3-24, </a:t>
            </a:r>
            <a:r>
              <a:rPr lang="en-US" altLang="ru-RU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altLang="ru-RU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ru-RU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mail </a:t>
            </a:r>
            <a:r>
              <a:rPr lang="en-US" altLang="ru-RU" b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mkdou</a:t>
            </a:r>
            <a:r>
              <a:rPr lang="ru-RU" altLang="ru-RU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20@</a:t>
            </a:r>
            <a:r>
              <a:rPr lang="en-US" altLang="ru-RU" b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uobgd</a:t>
            </a:r>
            <a:r>
              <a:rPr lang="ru-RU" altLang="ru-RU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.</a:t>
            </a:r>
            <a:r>
              <a:rPr lang="en-US" altLang="ru-RU" b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ru</a:t>
            </a:r>
            <a:r>
              <a:rPr lang="ru-RU" altLang="ru-RU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 адрес сайта: </a:t>
            </a:r>
            <a:r>
              <a:rPr lang="en-US" altLang="ru-RU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https://b20.tvoysadik.ru/</a:t>
            </a:r>
            <a:r>
              <a:rPr lang="ru-RU" altLang="ru-RU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ru-RU" b="1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88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289155" y="929390"/>
            <a:ext cx="3013023" cy="914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Физическое развитие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804349" y="929390"/>
            <a:ext cx="2990537" cy="914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Речевое развитие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484433" y="929390"/>
            <a:ext cx="3117954" cy="914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Художественно- эстетическое развитие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14401" y="4212236"/>
            <a:ext cx="3470222" cy="914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Социально- коммуникативное развитие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484433" y="4144780"/>
            <a:ext cx="3117954" cy="98185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Познавательное развитие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698230" y="2488367"/>
            <a:ext cx="7540052" cy="129290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Направления разностороннего развития ребенка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</a:rPr>
              <a:t> (образовательные области)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 flipH="1" flipV="1">
            <a:off x="3612630" y="1843790"/>
            <a:ext cx="539645" cy="6295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9" idx="0"/>
          </p:cNvCxnSpPr>
          <p:nvPr/>
        </p:nvCxnSpPr>
        <p:spPr>
          <a:xfrm flipV="1">
            <a:off x="6468256" y="1843790"/>
            <a:ext cx="7495" cy="6445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9009089" y="1843790"/>
            <a:ext cx="599606" cy="6295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3462727" y="3781269"/>
            <a:ext cx="996847" cy="4309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9009089" y="3781269"/>
            <a:ext cx="749508" cy="3635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49377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69975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990099"/>
                </a:solidFill>
              </a:rPr>
              <a:t>Образовательные области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4184" y="1394085"/>
            <a:ext cx="10672996" cy="5216577"/>
          </a:xfrm>
        </p:spPr>
        <p:txBody>
          <a:bodyPr>
            <a:normAutofit fontScale="92500"/>
          </a:bodyPr>
          <a:lstStyle/>
          <a:p>
            <a:r>
              <a:rPr lang="ru-RU" b="1" u="sng" dirty="0">
                <a:solidFill>
                  <a:srgbClr val="002060"/>
                </a:solidFill>
              </a:rPr>
              <a:t>Социально-коммуникативное развитие </a:t>
            </a:r>
            <a:r>
              <a:rPr lang="ru-RU" dirty="0"/>
              <a:t>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</a:t>
            </a:r>
            <a:r>
              <a:rPr lang="ru-RU" dirty="0" err="1"/>
              <a:t>саморегуляции</a:t>
            </a:r>
            <a:r>
              <a:rPr lang="ru-RU" dirty="0"/>
              <a:t>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творчества; формирование основ безопасного поведения в быту, социуме, природе.</a:t>
            </a:r>
          </a:p>
          <a:p>
            <a:r>
              <a:rPr lang="ru-RU" dirty="0"/>
              <a:t> </a:t>
            </a:r>
            <a:r>
              <a:rPr lang="ru-RU" b="1" u="sng" dirty="0">
                <a:solidFill>
                  <a:srgbClr val="002060"/>
                </a:solidFill>
              </a:rPr>
              <a:t>Познавательное развитие </a:t>
            </a:r>
            <a:r>
              <a:rPr lang="ru-RU" dirty="0"/>
              <a:t>предполагает 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социокультурных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</a:t>
            </a:r>
          </a:p>
        </p:txBody>
      </p:sp>
    </p:spTree>
    <p:extLst>
      <p:ext uri="{BB962C8B-B14F-4D97-AF65-F5344CB8AC3E}">
        <p14:creationId xmlns:p14="http://schemas.microsoft.com/office/powerpoint/2010/main" val="5124496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9037" y="809469"/>
            <a:ext cx="10035576" cy="5101753"/>
          </a:xfrm>
        </p:spPr>
        <p:txBody>
          <a:bodyPr>
            <a:normAutofit fontScale="85000" lnSpcReduction="20000"/>
          </a:bodyPr>
          <a:lstStyle/>
          <a:p>
            <a:r>
              <a:rPr lang="ru-RU" b="1" u="sng" dirty="0">
                <a:solidFill>
                  <a:srgbClr val="002060"/>
                </a:solidFill>
              </a:rPr>
              <a:t>Речевое развитие в</a:t>
            </a:r>
            <a:r>
              <a:rPr lang="ru-RU" dirty="0"/>
              <a:t>ключает 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понимание на слух текстов различных жанров детской литературы; формирование звуковой аналитико- синтетической активности как предпосылки обучения грамоте. Художественно-эстетическое развитие предполагает 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 и др.). </a:t>
            </a:r>
          </a:p>
          <a:p>
            <a:r>
              <a:rPr lang="ru-RU" b="1" u="sng" dirty="0">
                <a:solidFill>
                  <a:srgbClr val="002060"/>
                </a:solidFill>
              </a:rPr>
              <a:t>Физическое развитие </a:t>
            </a:r>
            <a:r>
              <a:rPr lang="ru-RU" dirty="0"/>
              <a:t>включает 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</a:t>
            </a:r>
            <a:r>
              <a:rPr lang="ru-RU" dirty="0" err="1"/>
              <a:t>саморегуляции</a:t>
            </a:r>
            <a:r>
              <a:rPr lang="ru-RU" dirty="0"/>
              <a:t> в двигательной сфере;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</a:t>
            </a:r>
          </a:p>
        </p:txBody>
      </p:sp>
    </p:spTree>
    <p:extLst>
      <p:ext uri="{BB962C8B-B14F-4D97-AF65-F5344CB8AC3E}">
        <p14:creationId xmlns:p14="http://schemas.microsoft.com/office/powerpoint/2010/main" val="744703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8938" y="624110"/>
            <a:ext cx="10313231" cy="128089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990099"/>
                </a:solidFill>
              </a:rPr>
              <a:t>Услуги, направленные на повышение педагогической компетентности и культуры родителей (законных представителей) в вопросах воспитания и обучения: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58780" y="2133600"/>
            <a:ext cx="9645832" cy="3777622"/>
          </a:xfrm>
        </p:spPr>
        <p:txBody>
          <a:bodyPr/>
          <a:lstStyle/>
          <a:p>
            <a:pPr lvl="0">
              <a:buClr>
                <a:prstClr val="black">
                  <a:lumMod val="75000"/>
                  <a:lumOff val="25000"/>
                </a:prstClr>
              </a:buClr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 индивидуальные и групповые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к участию в конкурсах, акциях, выставках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Наглядная информация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совместных праздников и развлечений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5881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3830" y="624110"/>
            <a:ext cx="10073389" cy="128089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990099"/>
                </a:solidFill>
              </a:rPr>
              <a:t>Предполагаемый результат реализации ООП ДО (целевые ориентиры)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4538" y="2133599"/>
            <a:ext cx="11152681" cy="4402111"/>
          </a:xfrm>
        </p:spPr>
        <p:txBody>
          <a:bodyPr>
            <a:noAutofit/>
          </a:bodyPr>
          <a:lstStyle/>
          <a:p>
            <a:pPr indent="0">
              <a:spcBef>
                <a:spcPts val="0"/>
              </a:spcBef>
            </a:pPr>
            <a:r>
              <a:rPr lang="ru-RU" b="1" dirty="0">
                <a:solidFill>
                  <a:schemeClr val="tx1"/>
                </a:solidFill>
              </a:rPr>
              <a:t>Владеет основными культурными способами деятельности </a:t>
            </a:r>
          </a:p>
          <a:p>
            <a:pPr indent="0">
              <a:spcBef>
                <a:spcPts val="0"/>
              </a:spcBef>
            </a:pPr>
            <a:r>
              <a:rPr lang="ru-RU" b="1" dirty="0">
                <a:solidFill>
                  <a:schemeClr val="tx1"/>
                </a:solidFill>
              </a:rPr>
              <a:t> Проявляет инициативу и самостоятельность</a:t>
            </a:r>
          </a:p>
          <a:p>
            <a:pPr indent="0">
              <a:spcBef>
                <a:spcPts val="0"/>
              </a:spcBef>
            </a:pPr>
            <a:r>
              <a:rPr lang="ru-RU" b="1" dirty="0">
                <a:solidFill>
                  <a:schemeClr val="tx1"/>
                </a:solidFill>
              </a:rPr>
              <a:t> Положительно относится к миру, к людям, , самому себе, участвует в совместных играх, способен договариваться </a:t>
            </a:r>
          </a:p>
          <a:p>
            <a:pPr indent="0">
              <a:spcBef>
                <a:spcPts val="0"/>
              </a:spcBef>
            </a:pPr>
            <a:r>
              <a:rPr lang="ru-RU" b="1" dirty="0">
                <a:solidFill>
                  <a:schemeClr val="tx1"/>
                </a:solidFill>
              </a:rPr>
              <a:t> Адекватно проявляет свои чувства</a:t>
            </a:r>
          </a:p>
          <a:p>
            <a:pPr indent="0">
              <a:spcBef>
                <a:spcPts val="0"/>
              </a:spcBef>
            </a:pPr>
            <a:r>
              <a:rPr lang="ru-RU" b="1" dirty="0">
                <a:solidFill>
                  <a:schemeClr val="tx1"/>
                </a:solidFill>
              </a:rPr>
              <a:t>Владеет разными формами и видами игр </a:t>
            </a:r>
          </a:p>
          <a:p>
            <a:pPr indent="0">
              <a:spcBef>
                <a:spcPts val="0"/>
              </a:spcBef>
            </a:pPr>
            <a:r>
              <a:rPr lang="ru-RU" b="1" dirty="0">
                <a:solidFill>
                  <a:schemeClr val="tx1"/>
                </a:solidFill>
              </a:rPr>
              <a:t>Хорошо владеет устной речью, может выражать свои мысли и желания • Развита мелкая моторика </a:t>
            </a:r>
          </a:p>
          <a:p>
            <a:pPr indent="0">
              <a:spcBef>
                <a:spcPts val="0"/>
              </a:spcBef>
            </a:pPr>
            <a:r>
              <a:rPr lang="ru-RU" b="1" dirty="0">
                <a:solidFill>
                  <a:schemeClr val="tx1"/>
                </a:solidFill>
              </a:rPr>
              <a:t> Способен к волевым усилиям , может следовать социальным нормам поведения в различных видах деятельности</a:t>
            </a:r>
          </a:p>
          <a:p>
            <a:pPr indent="0">
              <a:spcBef>
                <a:spcPts val="0"/>
              </a:spcBef>
            </a:pPr>
            <a:r>
              <a:rPr lang="ru-RU" b="1" dirty="0">
                <a:solidFill>
                  <a:schemeClr val="tx1"/>
                </a:solidFill>
              </a:rPr>
              <a:t>Соблюдает правила безопасного поведения и личной гигиены </a:t>
            </a:r>
          </a:p>
          <a:p>
            <a:pPr indent="0">
              <a:spcBef>
                <a:spcPts val="0"/>
              </a:spcBef>
            </a:pPr>
            <a:r>
              <a:rPr lang="ru-RU" b="1" dirty="0">
                <a:solidFill>
                  <a:schemeClr val="tx1"/>
                </a:solidFill>
              </a:rPr>
              <a:t>Проявляет любознательность, интересуется причинно-следственными связями, склонен наблюдать , экспериментировать </a:t>
            </a:r>
          </a:p>
          <a:p>
            <a:pPr indent="0">
              <a:spcBef>
                <a:spcPts val="0"/>
              </a:spcBef>
            </a:pPr>
            <a:r>
              <a:rPr lang="ru-RU" b="1" dirty="0">
                <a:solidFill>
                  <a:schemeClr val="tx1"/>
                </a:solidFill>
              </a:rPr>
              <a:t> 0бладает начальными знаниями о себе, природном и социальном мире, в котором живет</a:t>
            </a:r>
          </a:p>
        </p:txBody>
      </p:sp>
    </p:spTree>
    <p:extLst>
      <p:ext uri="{BB962C8B-B14F-4D97-AF65-F5344CB8AC3E}">
        <p14:creationId xmlns:p14="http://schemas.microsoft.com/office/powerpoint/2010/main" val="2936023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3673" y="624110"/>
            <a:ext cx="9480940" cy="128089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990099"/>
                </a:solidFill>
              </a:rPr>
              <a:t>Цели  ООП ДО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68182" y="1496292"/>
            <a:ext cx="9512136" cy="5361708"/>
          </a:xfrm>
        </p:spPr>
        <p:txBody>
          <a:bodyPr>
            <a:normAutofit/>
          </a:bodyPr>
          <a:lstStyle/>
          <a:p>
            <a:pPr lvl="0" algn="just">
              <a:buNone/>
            </a:pPr>
            <a:endParaRPr lang="ru-RU" sz="2800" b="1" dirty="0">
              <a:solidFill>
                <a:srgbClr val="002060"/>
              </a:solidFill>
            </a:endParaRPr>
          </a:p>
          <a:p>
            <a:pPr lvl="0" indent="-69850" algn="just">
              <a:buNone/>
            </a:pPr>
            <a:r>
              <a:rPr lang="ru-RU" sz="2800" dirty="0"/>
              <a:t>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традиций.</a:t>
            </a:r>
          </a:p>
          <a:p>
            <a:pPr>
              <a:buNone/>
            </a:pPr>
            <a:endParaRPr lang="ru-RU" sz="2800" dirty="0"/>
          </a:p>
          <a:p>
            <a:endParaRPr lang="ru-RU" sz="2800" dirty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2800" dirty="0">
                <a:solidFill>
                  <a:srgbClr val="00206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73801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8643" y="339297"/>
            <a:ext cx="9435969" cy="695024"/>
          </a:xfrm>
        </p:spPr>
        <p:txBody>
          <a:bodyPr/>
          <a:lstStyle/>
          <a:p>
            <a:r>
              <a:rPr lang="ru-RU" b="1" dirty="0">
                <a:solidFill>
                  <a:srgbClr val="990099"/>
                </a:solidFill>
              </a:rPr>
              <a:t>Задачи ООП ДО</a:t>
            </a:r>
            <a:endParaRPr lang="ru-RU" dirty="0">
              <a:solidFill>
                <a:srgbClr val="990099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9331" y="1259174"/>
            <a:ext cx="10987790" cy="5186596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обеспечить единое содержание ДО и планируемых результатов освоения образовательной программы ДО;</a:t>
            </a:r>
          </a:p>
          <a:p>
            <a:pPr lvl="0"/>
            <a:r>
              <a:rPr lang="ru-RU" dirty="0"/>
              <a:t>приобщить детей к базовым ценностям российского народа — жизнь, достоинство, права и 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 взаимоуважение, историческая память и преемственность поколений, единство народов России, создание условий для формирования ценностного отношения к окружающему миру, становления опыта действий и поступков на основе осмысления ценностей;</a:t>
            </a:r>
          </a:p>
          <a:p>
            <a:pPr lvl="0"/>
            <a:r>
              <a:rPr lang="ru-RU" dirty="0"/>
              <a:t>структурировать содержание образовательной деятельности на основе учета возрастных и индивидуальных особенностей развития;</a:t>
            </a:r>
          </a:p>
          <a:p>
            <a:pPr lvl="0"/>
            <a:r>
              <a:rPr lang="ru-RU" dirty="0"/>
              <a:t>создать условия для равного доступа к образованию для всех детей дошкольного возраста с учетом разнообразия образовательных потребностей и индивидуальных возможностей;</a:t>
            </a:r>
          </a:p>
          <a:p>
            <a:pPr lvl="0"/>
            <a:r>
              <a:rPr lang="ru-RU" dirty="0"/>
              <a:t>обеспечить охрану и укрепление физического и психического здоровья детей, в том числе их эмоционального благополучия;</a:t>
            </a:r>
          </a:p>
          <a:p>
            <a:pPr lvl="0"/>
            <a:r>
              <a:rPr lang="ru-RU" dirty="0"/>
              <a:t>обеспечить развитие физических, личностных, нравственных качеств и основ патриотизма, интеллектуальных и художественно-творческих способностей ребенка, его инициативности, самостоятельности и ответственности;</a:t>
            </a:r>
          </a:p>
          <a:p>
            <a:pPr lvl="0"/>
            <a:r>
              <a:rPr lang="ru-RU" dirty="0"/>
              <a:t>обеспечить психолого-педагогическую поддержку семьи и повышение компетентности родителей в вопросах воспитания, обучения и развития, охраны и укрепления здоровья детей, обеспечения их безопасности;</a:t>
            </a:r>
          </a:p>
          <a:p>
            <a:pPr lvl="0"/>
            <a:r>
              <a:rPr lang="ru-RU" dirty="0"/>
              <a:t>обеспечить достижение детьми на этапе завершения ДО уровня развития, необходимого и достаточного для успешного освоения ими образовательных программ начального общего образования.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9072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76656"/>
          </a:xfrm>
        </p:spPr>
        <p:txBody>
          <a:bodyPr/>
          <a:lstStyle/>
          <a:p>
            <a:r>
              <a:rPr lang="ru-RU" b="1" dirty="0">
                <a:solidFill>
                  <a:srgbClr val="990099"/>
                </a:solidFill>
              </a:rPr>
              <a:t>Структура ООП ДО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4704" y="1528292"/>
            <a:ext cx="10586434" cy="4550535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/>
              <a:t>Ссылки на ФОП ДО и парциальные программы</a:t>
            </a:r>
          </a:p>
          <a:p>
            <a:pPr marL="0" indent="0" algn="just">
              <a:buNone/>
            </a:pPr>
            <a:r>
              <a:rPr lang="ru-RU" b="1" dirty="0"/>
              <a:t>В соответствии с требованиями ФГОС ДО и ФОП ДО основная общеобразовательная программа – образовательная программа дошкольного образования (далее – ООП ДО) состоит из трех разделов, каждый раздел подразумевает обязательную часть и часть, формируемую участниками образовательных отношений.</a:t>
            </a:r>
          </a:p>
          <a:p>
            <a:pPr marL="0" indent="0" algn="just">
              <a:buNone/>
            </a:pPr>
            <a:r>
              <a:rPr lang="ru-RU" b="1" i="1" dirty="0"/>
              <a:t>1 раздел Целевой: </a:t>
            </a:r>
            <a:r>
              <a:rPr lang="ru-RU" dirty="0"/>
              <a:t>включает в себя пояснительную записку и планируемые результаты освоения программы. Результаты освоения образовательной программы представлены в виде целевых ориентиров дошкольного образования, которые представляют собой социально-нормативные возрастные характеристики возможных достижений ребенка на этапе завершения уровня дошкольного образования. Так же в целевом разделе представлены значимые для МАДОУ «Детский сад № 20» характеристики реализации ООП ДО. </a:t>
            </a:r>
          </a:p>
          <a:p>
            <a:pPr marL="0" indent="0" algn="just">
              <a:buNone/>
            </a:pPr>
            <a:r>
              <a:rPr lang="ru-RU" dirty="0"/>
              <a:t> </a:t>
            </a:r>
            <a:r>
              <a:rPr lang="ru-RU" b="1" i="1" dirty="0"/>
              <a:t>2 раздел Содержательный: </a:t>
            </a:r>
            <a:r>
              <a:rPr lang="ru-RU" dirty="0"/>
              <a:t>представляет общее содержание Программы, обеспечивающее полноценное развитие личности детей по пяти образовательным областям: физическое развитие, социально-коммуникативное развитие, речевое развитие, познавательное развитие, художественно- эстетическое развитие, особенности взаимодействия педагогического коллектива с семьями воспитанников, а также особенности традиционных событий, праздников, мероприятий. </a:t>
            </a:r>
          </a:p>
          <a:p>
            <a:pPr marL="0" indent="0" algn="just">
              <a:buNone/>
            </a:pPr>
            <a:r>
              <a:rPr lang="ru-RU" b="1" i="1" dirty="0"/>
              <a:t> 3 раздел Организационный: </a:t>
            </a:r>
            <a:r>
              <a:rPr lang="ru-RU" dirty="0"/>
              <a:t>содержит описание материально-технического обеспечения Программы, включает распорядок и режим дня; календарный учебный график, учебный план и расписание непрерывной образовательной деятельности, особенности организации предметно-пространственной среды</a:t>
            </a:r>
          </a:p>
        </p:txBody>
      </p:sp>
    </p:spTree>
    <p:extLst>
      <p:ext uri="{BB962C8B-B14F-4D97-AF65-F5344CB8AC3E}">
        <p14:creationId xmlns:p14="http://schemas.microsoft.com/office/powerpoint/2010/main" val="1673739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484415" y="159121"/>
            <a:ext cx="10485911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Программа включает три основных раздела: целевой, содержательный и организационный.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Дополнительным разделом является краткая презентация основных сведений из Программы для родителей воспитанников.</a:t>
            </a:r>
            <a:endParaRPr kumimoji="0" lang="ru-RU" sz="1400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400135" y="1187532"/>
          <a:ext cx="9154556" cy="5246201"/>
        </p:xfrm>
        <a:graphic>
          <a:graphicData uri="http://schemas.openxmlformats.org/drawingml/2006/table">
            <a:tbl>
              <a:tblPr/>
              <a:tblGrid>
                <a:gridCol w="18066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479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714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Bookman Old Style" pitchFamily="18" charset="0"/>
                          <a:ea typeface="Times New Roman"/>
                        </a:rPr>
                        <a:t>Целевой раздел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39418" marR="39418" marT="39418" marB="3941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Bookman Old Style" pitchFamily="18" charset="0"/>
                          <a:ea typeface="Times New Roman"/>
                        </a:rPr>
                        <a:t>Включает в себя пояснительную записку и планируемые результаты освоения программы. Результаты освоения образовательной программы представлены в виде целевых ориентиров образования в раннем детстве, целевых ориентиров дошкольного образования, которые представляют собой социально-нормативные возрастные характеристики возможных достижений ребенка на этапе завершения уровня дошкольного образования. Также входят подходы к проведению педагогической диагностики достижений планируемых результатов и значимые для разработки и реализации Программы характеристики — особенности развития детей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39418" marR="39418" marT="39418" marB="3941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85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Bookman Old Style" pitchFamily="18" charset="0"/>
                          <a:ea typeface="Times New Roman"/>
                        </a:rPr>
                        <a:t>Содержательный раздел</a:t>
                      </a:r>
                      <a:endParaRPr lang="ru-RU" sz="12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39418" marR="39418" marT="39418" marB="3941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Bookman Old Style" pitchFamily="18" charset="0"/>
                          <a:ea typeface="Times New Roman"/>
                        </a:rPr>
                        <a:t>Включает задачи и содержание образовательной деятельности для всех возрастных групп по пяти образовательным областям. Также в разделе описаны:</a:t>
                      </a:r>
                      <a:endParaRPr lang="ru-RU" sz="1200">
                        <a:latin typeface="Bookman Old Style" pitchFamily="18" charset="0"/>
                        <a:ea typeface="Times New Roman"/>
                      </a:endParaRPr>
                    </a:p>
                    <a:p>
                      <a:pPr marL="342900" lvl="0" indent="-342900"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формы, способы, методы реализации программы;</a:t>
                      </a:r>
                      <a:endParaRPr lang="ru-RU" sz="1200">
                        <a:latin typeface="Bookman Old Style" pitchFamily="18" charset="0"/>
                      </a:endParaRPr>
                    </a:p>
                    <a:p>
                      <a:pPr marL="342900" lvl="0" indent="-342900"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особенности образовательной деятельности разных видов и культурных практик;</a:t>
                      </a:r>
                      <a:endParaRPr lang="ru-RU" sz="1200">
                        <a:latin typeface="Bookman Old Style" pitchFamily="18" charset="0"/>
                      </a:endParaRPr>
                    </a:p>
                    <a:p>
                      <a:pPr marL="342900" lvl="0" indent="-342900"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способы поддержки детской инициативы;</a:t>
                      </a:r>
                      <a:endParaRPr lang="ru-RU" sz="1200">
                        <a:latin typeface="Bookman Old Style" pitchFamily="18" charset="0"/>
                      </a:endParaRPr>
                    </a:p>
                    <a:p>
                      <a:pPr marL="342900" lvl="0" indent="-342900"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взаимодействие педагогического коллектива с семьями;</a:t>
                      </a:r>
                      <a:endParaRPr lang="ru-RU" sz="1200">
                        <a:latin typeface="Bookman Old Style" pitchFamily="18" charset="0"/>
                      </a:endParaRPr>
                    </a:p>
                    <a:p>
                      <a:pPr marL="342900" lvl="0" indent="-342900"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коррекционно-развивающая работа;</a:t>
                      </a:r>
                      <a:endParaRPr lang="ru-RU" sz="1200">
                        <a:latin typeface="Bookman Old Style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Bookman Old Style" pitchFamily="18" charset="0"/>
                          <a:ea typeface="Times New Roman"/>
                        </a:rPr>
                        <a:t>рабочая программа воспитания</a:t>
                      </a:r>
                      <a:endParaRPr lang="ru-RU" sz="12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39418" marR="39418" marT="39418" marB="3941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57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Bookman Old Style" pitchFamily="18" charset="0"/>
                          <a:ea typeface="Times New Roman"/>
                        </a:rPr>
                        <a:t>Организационный раздел</a:t>
                      </a:r>
                      <a:endParaRPr lang="ru-RU" sz="12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39418" marR="39418" marT="39418" marB="3941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Bookman Old Style" pitchFamily="18" charset="0"/>
                          <a:ea typeface="Times New Roman"/>
                        </a:rPr>
                        <a:t>В организационный раздел включают: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</a:endParaRPr>
                    </a:p>
                    <a:p>
                      <a:pPr marL="342900" lvl="0" indent="-342900"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психолого-педагогические условия реализации Программы;</a:t>
                      </a:r>
                      <a:endParaRPr lang="ru-RU" sz="1200" dirty="0">
                        <a:latin typeface="Bookman Old Style" pitchFamily="18" charset="0"/>
                      </a:endParaRPr>
                    </a:p>
                    <a:p>
                      <a:pPr marL="342900" lvl="0" indent="-342900"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особенности организации развивающей предметно-пространственной среды;</a:t>
                      </a:r>
                      <a:endParaRPr lang="ru-RU" sz="1200" dirty="0">
                        <a:latin typeface="Bookman Old Style" pitchFamily="18" charset="0"/>
                      </a:endParaRPr>
                    </a:p>
                    <a:p>
                      <a:pPr marL="342900" lvl="0" indent="-342900"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материально-техническое обеспечение Программы и обеспеченность методическими материалами и средствами обучения и воспитания;</a:t>
                      </a:r>
                      <a:endParaRPr lang="ru-RU" sz="1200" dirty="0">
                        <a:latin typeface="Bookman Old Style" pitchFamily="18" charset="0"/>
                      </a:endParaRPr>
                    </a:p>
                    <a:p>
                      <a:pPr marL="342900" lvl="0" indent="-342900"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примерный перечень литературных, музыкальных, художественных, анимационных произведений для реализации Программы;</a:t>
                      </a:r>
                      <a:endParaRPr lang="ru-RU" sz="1200" dirty="0">
                        <a:latin typeface="Bookman Old Style" pitchFamily="18" charset="0"/>
                      </a:endParaRPr>
                    </a:p>
                    <a:p>
                      <a:pPr marL="342900" lvl="0" indent="-342900"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кадровое обеспечение;</a:t>
                      </a:r>
                      <a:endParaRPr lang="ru-RU" sz="1200" dirty="0">
                        <a:latin typeface="Bookman Old Style" pitchFamily="18" charset="0"/>
                      </a:endParaRPr>
                    </a:p>
                    <a:p>
                      <a:pPr marL="342900" lvl="0" indent="-342900"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режим и распорядок дня в возрастных группах;</a:t>
                      </a:r>
                      <a:endParaRPr lang="ru-RU" sz="1200" dirty="0">
                        <a:latin typeface="Bookman Old Style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Bookman Old Style" pitchFamily="18" charset="0"/>
                          <a:ea typeface="Times New Roman"/>
                        </a:rPr>
                        <a:t>календарный план воспитательной работы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39418" marR="39418" marT="39418" marB="3941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671145" y="431362"/>
            <a:ext cx="10231821" cy="5858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Обязательная часть Программы разработана в соответствии с ФГОС ДО и ФОП ДО.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Часть, формируемая участниками образовательных отношений, представлена: </a:t>
            </a:r>
            <a:r>
              <a:rPr kumimoji="0" lang="ru-RU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парциальной программой дошкольного образования </a:t>
            </a:r>
            <a:r>
              <a:rPr kumimoji="0" lang="ru-RU" b="1" i="1" u="none" strike="noStrike" cap="none" normalizeH="0" baseline="0" dirty="0">
                <a:ln>
                  <a:noFill/>
                </a:ln>
                <a:solidFill>
                  <a:srgbClr val="99009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b="1" i="1" u="none" strike="noStrike" cap="none" normalizeH="0" baseline="0" dirty="0" err="1">
                <a:ln>
                  <a:noFill/>
                </a:ln>
                <a:solidFill>
                  <a:srgbClr val="99009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СамоЦвет</a:t>
            </a:r>
            <a:r>
              <a:rPr kumimoji="0" lang="ru-RU" b="1" i="1" u="none" strike="noStrike" cap="none" normalizeH="0" baseline="0" dirty="0">
                <a:ln>
                  <a:noFill/>
                </a:ln>
                <a:solidFill>
                  <a:srgbClr val="99009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», </a:t>
            </a:r>
            <a:r>
              <a:rPr kumimoji="0" lang="ru-RU" b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разработанной с учетом специфики региональных особенностей</a:t>
            </a:r>
            <a:r>
              <a:rPr kumimoji="0" lang="ru-RU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MT"/>
                <a:cs typeface="Arial" pitchFamily="34" charset="0"/>
              </a:rPr>
              <a:t> Среднего Урала</a:t>
            </a:r>
            <a:r>
              <a:rPr kumimoji="0" lang="ru-RU" b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авторы:</a:t>
            </a:r>
            <a:r>
              <a:rPr kumimoji="0" lang="ru-RU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NewRomanPSMT"/>
                <a:cs typeface="Arial" pitchFamily="34" charset="0"/>
              </a:rPr>
              <a:t> О.А. Трофимова, О.В. Толстикова, Н.В. Дягилева, О.В. Закревская.</a:t>
            </a:r>
            <a:endParaRPr kumimoji="0" lang="ru-RU" b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Содержание Программы обеспечивает развитие личности, мотивации и способностей детей в различных видах деятельности и охватывает следующие структурные единицы, представляющие определенные направления развития и образования детей (далее — образовательные области):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социально-коммуникативное развитие;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познавательное развитие;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речевое развитие;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художественно-эстетическое развитие;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физическое развитие.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6843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2617074" y="579653"/>
            <a:ext cx="9175533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99009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Организация режима пребывания детей в детском саду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rgbClr val="990099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Режим работы: 10,5-часовое пребывание воспитанников при 5-дневной рабочей неделе.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Работа по реализации Программы проводится в течение года и делится на два периода: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1071563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первый период (с 1 сентября по 31 мая);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1071563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второй период (с 1 июня по 31 августа).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Организация жизни детей опирается на определенный суточный режим, который представляет собой рациональное чередование отрезков сна и бодрствования в соответствии с физиологическими обоснованиями. При организации режима учитываются рекомендации СанПиН и СП, видовая принадлежность детского сада, сезонные особенности, а также региональные рекомендации специалистов в области охраны и укрепления здоровья детей.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Режим дня составлен для каждой возрастной группы на холодный и теплый периоды, учтены функциональные возможности детей, а также ведущий вид деятельности — игра. Кроме того, учитывается потребность родителей в гибком режиме пребывания детей в ДОО, особенно в период адаптации.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639616" y="4633301"/>
          <a:ext cx="10263347" cy="1650352"/>
        </p:xfrm>
        <a:graphic>
          <a:graphicData uri="http://schemas.openxmlformats.org/drawingml/2006/table">
            <a:tbl>
              <a:tblPr/>
              <a:tblGrid>
                <a:gridCol w="14660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60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60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60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60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6609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6675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68469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Возрастная категория группы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39208" marR="39208" marT="39208" marB="3920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Группа раннего дошкольного возраста</a:t>
                      </a:r>
                    </a:p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(1,5-2 года)</a:t>
                      </a:r>
                    </a:p>
                  </a:txBody>
                  <a:tcPr marL="7842" marR="7842" marT="7842" marB="784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Группа раннего дошкольного возраста</a:t>
                      </a:r>
                    </a:p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(2-3 года)</a:t>
                      </a:r>
                    </a:p>
                  </a:txBody>
                  <a:tcPr marL="39208" marR="39208" marT="39208" marB="3920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Группа младшего дошкольного возраста</a:t>
                      </a:r>
                    </a:p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(3–4 года)</a:t>
                      </a:r>
                    </a:p>
                  </a:txBody>
                  <a:tcPr marL="39208" marR="39208" marT="39208" marB="3920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Группа среднего дошкольного возраста</a:t>
                      </a:r>
                    </a:p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(4–5 лет)</a:t>
                      </a:r>
                    </a:p>
                  </a:txBody>
                  <a:tcPr marL="39208" marR="39208" marT="39208" marB="3920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Группа старшего дошкольного возраста</a:t>
                      </a:r>
                    </a:p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(5–6 лет)</a:t>
                      </a:r>
                    </a:p>
                  </a:txBody>
                  <a:tcPr marL="39208" marR="39208" marT="39208" marB="3920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Группа подготовительная дошкольного возраста</a:t>
                      </a:r>
                    </a:p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(6–7 лет)</a:t>
                      </a:r>
                    </a:p>
                  </a:txBody>
                  <a:tcPr marL="39208" marR="39208" marT="39208" marB="3920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437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Количество возрастных групп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39208" marR="39208" marT="39208" marB="3920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7842" marR="7842" marT="7842" marB="784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39208" marR="39208" marT="39208" marB="3920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39208" marR="39208" marT="39208" marB="3920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39208" marR="39208" marT="39208" marB="3920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39208" marR="39208" marT="39208" marB="3920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39208" marR="39208" marT="39208" marB="3920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2017986" y="279480"/>
            <a:ext cx="9869223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99009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Возрастные и иные категории детей, на которых ориентирована Программа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rgbClr val="990099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Организация образовательного процесса имеет следующие особенности: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36575" indent="266700" algn="just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457200" algn="l"/>
                <a:tab pos="803275" algn="l"/>
              </a:tabLst>
            </a:pPr>
            <a:r>
              <a:rPr lang="ru-RU" sz="16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 МАДОУ «Детский сад № 20» функционируют 6 возрастных групп.</a:t>
            </a:r>
          </a:p>
          <a:p>
            <a:pPr marL="536575" indent="266700" algn="just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457200" algn="l"/>
                <a:tab pos="803275" algn="l"/>
              </a:tabLst>
            </a:pPr>
            <a:r>
              <a:rPr lang="ru-RU" sz="16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Действует система физкультурно-оздоровительной работы.</a:t>
            </a:r>
          </a:p>
          <a:p>
            <a:pPr marL="536575" indent="266700" algn="just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457200" algn="l"/>
                <a:tab pos="803275" algn="l"/>
              </a:tabLst>
            </a:pPr>
            <a:r>
              <a:rPr lang="ru-RU" sz="16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Используется региональный компонент в образовательном процессе.</a:t>
            </a:r>
          </a:p>
          <a:p>
            <a:pPr marL="536575" indent="266700" algn="just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457200" algn="l"/>
                <a:tab pos="803275" algn="l"/>
              </a:tabLst>
            </a:pPr>
            <a:r>
              <a:rPr lang="ru-RU" sz="16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Оказывается помощь детям, родителям, педагогическим работникам и социуму со стороны социально-психологической службы.</a:t>
            </a:r>
          </a:p>
          <a:p>
            <a:pPr marL="536575" indent="266700" algn="just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457200" algn="l"/>
                <a:tab pos="803275" algn="l"/>
              </a:tabLst>
            </a:pPr>
            <a:r>
              <a:rPr lang="ru-RU" sz="16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Создана система </a:t>
            </a:r>
            <a:r>
              <a:rPr lang="ru-RU" sz="16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медико</a:t>
            </a:r>
            <a:r>
              <a:rPr lang="ru-RU" sz="16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– </a:t>
            </a:r>
            <a:r>
              <a:rPr lang="ru-RU" sz="16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психолого</a:t>
            </a:r>
            <a:r>
              <a:rPr lang="ru-RU" sz="16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-педагогического сопровождения детей. Используется модель личностно-ориентированного подхода при взаимодействии взрослого и ребенка.</a:t>
            </a:r>
          </a:p>
          <a:p>
            <a:pPr marL="536575" indent="266700" algn="just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457200" algn="l"/>
                <a:tab pos="803275" algn="l"/>
              </a:tabLst>
            </a:pPr>
            <a:r>
              <a:rPr lang="ru-RU" sz="16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Реализ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ация образовательных программ с применением электронного обучения и дистанционных образовательных технологий.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8585" y="624110"/>
            <a:ext cx="9346028" cy="859916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990099"/>
                </a:solidFill>
              </a:rPr>
              <a:t>Условия реализации ООП ДО</a:t>
            </a:r>
            <a:endParaRPr lang="ru-RU" b="1" dirty="0">
              <a:solidFill>
                <a:srgbClr val="990099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54440" y="1484026"/>
            <a:ext cx="4212236" cy="224852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>
                <a:solidFill>
                  <a:srgbClr val="002060"/>
                </a:solidFill>
              </a:rPr>
              <a:t>Развивающая предметно-пространственная среда: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</a:rPr>
              <a:t> -Обеспечивает возможность общения и совместной деятельности детей и взрослых, двигательной активности, возможности для уединения -Соответствует возрастным возможностям детей -Предполагает возможность изменений от образовательной ситуации -Доступность, безопасность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169638" y="1506511"/>
            <a:ext cx="3687581" cy="224852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>
                <a:solidFill>
                  <a:srgbClr val="002060"/>
                </a:solidFill>
              </a:rPr>
              <a:t>Кадровые: 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</a:rPr>
              <a:t>Педагоги первой квалификационной категории не менее 65% и высшей - не менее 20% Наличие специалистов: инструкторы по физическому воспитанию музыкальные руководители педагог-психолог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54440" y="4212236"/>
            <a:ext cx="4212236" cy="227850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>
                <a:solidFill>
                  <a:srgbClr val="002060"/>
                </a:solidFill>
              </a:rPr>
              <a:t>Финансовые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</a:rPr>
              <a:t> - Обеспечивают возможность выполнения требований Стандарта. - Гарантия бесплатного - дошкольного образования за счет средств бюджетов бюджетной системы РФ в муниципальных организациях осуществляется на основе нормативов, определяемых органами государственной власти УР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169639" y="4212236"/>
            <a:ext cx="3687580" cy="211361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>
                <a:solidFill>
                  <a:srgbClr val="002060"/>
                </a:solidFill>
              </a:rPr>
              <a:t>Материально-технические -</a:t>
            </a:r>
            <a:r>
              <a:rPr lang="ru-RU" sz="1400" dirty="0">
                <a:solidFill>
                  <a:srgbClr val="002060"/>
                </a:solidFill>
              </a:rPr>
              <a:t>Соответствуют санитарным нормам, правилам пожарной безопасности, возрастным и индивидуальным особенностям детей -Каждая группа имеет пространственную среду, оборудование, учебные комплекты в соответствии с возрастом детей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66676" y="3117954"/>
            <a:ext cx="3102962" cy="130414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060"/>
                </a:solidFill>
              </a:rPr>
              <a:t>Сетевое взаимодействие на основе предоставления родителям выбора приоритетного направления развития ребенка</a:t>
            </a:r>
          </a:p>
        </p:txBody>
      </p:sp>
    </p:spTree>
    <p:extLst>
      <p:ext uri="{BB962C8B-B14F-4D97-AF65-F5344CB8AC3E}">
        <p14:creationId xmlns:p14="http://schemas.microsoft.com/office/powerpoint/2010/main" val="356105813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</TotalTime>
  <Words>1934</Words>
  <Application>Microsoft Office PowerPoint</Application>
  <PresentationFormat>Широкоэкранный</PresentationFormat>
  <Paragraphs>127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Arial</vt:lpstr>
      <vt:lpstr>Arial Unicode MS</vt:lpstr>
      <vt:lpstr>Bookman Old Style</vt:lpstr>
      <vt:lpstr>Century Gothic</vt:lpstr>
      <vt:lpstr>Symbol</vt:lpstr>
      <vt:lpstr>Times New Roman</vt:lpstr>
      <vt:lpstr>Wingdings</vt:lpstr>
      <vt:lpstr>Wingdings 3</vt:lpstr>
      <vt:lpstr>Легкий дым</vt:lpstr>
      <vt:lpstr>ОСНОВНАЯ ОБЩЕОБРАЗОВАТЕЛЬНАЯ ПРОГРАММА – ОБРАЗОВАТЕЛЬНАЯ ПРОГРАММА ДОШКОЛЬНОГО ОБРАЗОВАНИЯ (ООП ДО)</vt:lpstr>
      <vt:lpstr>Цели  ООП ДО</vt:lpstr>
      <vt:lpstr>Задачи ООП ДО</vt:lpstr>
      <vt:lpstr>Структура ООП ДО</vt:lpstr>
      <vt:lpstr>Презентация PowerPoint</vt:lpstr>
      <vt:lpstr>Презентация PowerPoint</vt:lpstr>
      <vt:lpstr>Презентация PowerPoint</vt:lpstr>
      <vt:lpstr>Презентация PowerPoint</vt:lpstr>
      <vt:lpstr>Условия реализации ООП ДО</vt:lpstr>
      <vt:lpstr>Презентация PowerPoint</vt:lpstr>
      <vt:lpstr>Образовательные области</vt:lpstr>
      <vt:lpstr>Презентация PowerPoint</vt:lpstr>
      <vt:lpstr>Услуги, направленные на повышение педагогической компетентности и культуры родителей (законных представителей) в вопросах воспитания и обучения:</vt:lpstr>
      <vt:lpstr>Предполагаемый результат реализации ООП ДО (целевые ориентиры)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Service 96</cp:lastModifiedBy>
  <cp:revision>19</cp:revision>
  <dcterms:created xsi:type="dcterms:W3CDTF">2016-08-31T09:37:00Z</dcterms:created>
  <dcterms:modified xsi:type="dcterms:W3CDTF">2026-09-11T06:31:29Z</dcterms:modified>
</cp:coreProperties>
</file>